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64"/>
  </p:notesMasterIdLst>
  <p:handoutMasterIdLst>
    <p:handoutMasterId r:id="rId65"/>
  </p:handoutMasterIdLst>
  <p:sldIdLst>
    <p:sldId id="257" r:id="rId2"/>
    <p:sldId id="41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412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301" r:id="rId63"/>
  </p:sldIdLst>
  <p:sldSz cx="9144000" cy="6858000" type="screen4x3"/>
  <p:notesSz cx="6761163" cy="9942513"/>
  <p:embeddedFontLst>
    <p:embeddedFont>
      <p:font typeface="黑体" panose="02010609060101010101" pitchFamily="49" charset="-122"/>
      <p:regular r:id="rId66"/>
    </p:embeddedFont>
    <p:embeddedFont>
      <p:font typeface="华文新魏" panose="02010800040101010101" pitchFamily="2" charset="-122"/>
      <p:regular r:id="rId67"/>
    </p:embeddedFont>
    <p:embeddedFont>
      <p:font typeface="华文中宋" panose="02010600040101010101" pitchFamily="2" charset="-122"/>
      <p:regular r:id="rId68"/>
    </p:embeddedFont>
    <p:embeddedFont>
      <p:font typeface="华文细黑" panose="02010600040101010101" pitchFamily="2" charset="-122"/>
      <p:regular r:id="rId69"/>
    </p:embeddedFont>
    <p:embeddedFont>
      <p:font typeface="楷体_GB2312" panose="02010609030101010101" pitchFamily="49" charset="-122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Arial Black" panose="020B0A04020102020204" pitchFamily="34" charset="0"/>
      <p:bold r:id="rId75"/>
    </p:embeddedFont>
    <p:embeddedFont>
      <p:font typeface="方正粗宋简体" panose="03000509000000000000" pitchFamily="65" charset="-122"/>
      <p:regular r:id="rId76"/>
    </p:embeddedFont>
    <p:embeddedFont>
      <p:font typeface="微软雅黑" panose="020B0503020204020204" pitchFamily="34" charset="-122"/>
      <p:regular r:id="rId77"/>
      <p:bold r:id="rId78"/>
    </p:embeddedFont>
  </p:embeddedFontLst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635" userDrawn="1">
          <p15:clr>
            <a:srgbClr val="A4A3A4"/>
          </p15:clr>
        </p15:guide>
        <p15:guide id="12" pos="408" userDrawn="1">
          <p15:clr>
            <a:srgbClr val="A4A3A4"/>
          </p15:clr>
        </p15:guide>
        <p15:guide id="14" orient="horz" pos="1865" userDrawn="1">
          <p15:clr>
            <a:srgbClr val="A4A3A4"/>
          </p15:clr>
        </p15:guide>
        <p15:guide id="15" orient="horz" pos="2455" userDrawn="1">
          <p15:clr>
            <a:srgbClr val="A4A3A4"/>
          </p15:clr>
        </p15:guide>
        <p15:guide id="16" orient="horz" pos="73" userDrawn="1">
          <p15:clr>
            <a:srgbClr val="A4A3A4"/>
          </p15:clr>
        </p15:guide>
        <p15:guide id="17" pos="1655" userDrawn="1">
          <p15:clr>
            <a:srgbClr val="A4A3A4"/>
          </p15:clr>
        </p15:guide>
        <p15:guide id="21" pos="1497" userDrawn="1">
          <p15:clr>
            <a:srgbClr val="A4A3A4"/>
          </p15:clr>
        </p15:guide>
        <p15:guide id="23" pos="3969" userDrawn="1">
          <p15:clr>
            <a:srgbClr val="A4A3A4"/>
          </p15:clr>
        </p15:guide>
        <p15:guide id="24" orient="horz" pos="3952" userDrawn="1">
          <p15:clr>
            <a:srgbClr val="A4A3A4"/>
          </p15:clr>
        </p15:guide>
        <p15:guide id="25" orient="horz" pos="3861" userDrawn="1">
          <p15:clr>
            <a:srgbClr val="A4A3A4"/>
          </p15:clr>
        </p15:guide>
        <p15:guide id="26" orient="horz" pos="3362" userDrawn="1">
          <p15:clr>
            <a:srgbClr val="A4A3A4"/>
          </p15:clr>
        </p15:guide>
        <p15:guide id="27" pos="1292" userDrawn="1">
          <p15:clr>
            <a:srgbClr val="A4A3A4"/>
          </p15:clr>
        </p15:guide>
        <p15:guide id="28" pos="1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394"/>
    <a:srgbClr val="FCFE13"/>
    <a:srgbClr val="F2F2F2"/>
    <a:srgbClr val="FFFFFF"/>
    <a:srgbClr val="0F357F"/>
    <a:srgbClr val="BFD6F9"/>
    <a:srgbClr val="7F7F7F"/>
    <a:srgbClr val="D0CECE"/>
    <a:srgbClr val="977453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20" y="108"/>
      </p:cViewPr>
      <p:guideLst>
        <p:guide pos="635"/>
        <p:guide pos="408"/>
        <p:guide orient="horz" pos="1865"/>
        <p:guide orient="horz" pos="2455"/>
        <p:guide orient="horz" pos="73"/>
        <p:guide pos="1655"/>
        <p:guide pos="1497"/>
        <p:guide pos="3969"/>
        <p:guide orient="horz" pos="3952"/>
        <p:guide orient="horz" pos="3861"/>
        <p:guide orient="horz" pos="3362"/>
        <p:guide pos="1292"/>
        <p:guide pos="1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49A19-7C42-4266-B4CB-CB18FE1C5ECF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9961C-38CB-4965-922D-62CABC42C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42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1E4C4-A34C-42EA-BB5D-D4C09EFA5A43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99F50-B21C-4C43-AA2F-946A90E826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991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79FE-F238-4CF7-AB6C-C2176937691F}" type="datetime5">
              <a:rPr lang="zh-CN" altLang="en-US" smtClean="0"/>
              <a:pPr/>
              <a:t>2015/10/22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93FA997-9DC2-420A-BBEC-B64CE18D146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5249" y="6397171"/>
            <a:ext cx="1125905" cy="2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2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7957" y="365882"/>
            <a:ext cx="7954114" cy="54700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361043" y="6489096"/>
            <a:ext cx="2097403" cy="45659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Page </a:t>
            </a:r>
            <a:fld id="{595ADEC6-9CC1-41DD-8E1A-0D24EE29FEAC}" type="slidenum">
              <a:rPr lang="de-DE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1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5249" y="6397171"/>
            <a:ext cx="1125905" cy="2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1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5249" y="6397171"/>
            <a:ext cx="1125905" cy="2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4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5249" y="6397171"/>
            <a:ext cx="1125905" cy="2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5249" y="6397171"/>
            <a:ext cx="1125905" cy="2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41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773B-67B3-4D5B-94A2-B80BD747F9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6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773B-67B3-4D5B-94A2-B80BD747F9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1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F950-9650-4926-A78D-754FFD7D95EE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773B-67B3-4D5B-94A2-B80BD747F9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0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D4D7-4E24-41EB-9DA4-108861D2ED35}" type="datetimeFigureOut">
              <a:rPr lang="zh-CN" altLang="en-US" smtClean="0"/>
              <a:t>2015/10/22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99E70-4764-46CA-845B-CA99B94D46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7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FA997-9DC2-420A-BBEC-B64CE18D146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773B-67B3-4D5B-94A2-B80BD747F9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38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5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12" Type="http://schemas.openxmlformats.org/officeDocument/2006/relationships/image" Target="../media/image34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wmf"/><Relationship Id="rId11" Type="http://schemas.openxmlformats.org/officeDocument/2006/relationships/image" Target="../media/image33.wmf"/><Relationship Id="rId5" Type="http://schemas.openxmlformats.org/officeDocument/2006/relationships/image" Target="../media/image27.wmf"/><Relationship Id="rId10" Type="http://schemas.openxmlformats.org/officeDocument/2006/relationships/image" Target="../media/image32.wmf"/><Relationship Id="rId4" Type="http://schemas.openxmlformats.org/officeDocument/2006/relationships/image" Target="../media/image26.wmf"/><Relationship Id="rId9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12" Type="http://schemas.openxmlformats.org/officeDocument/2006/relationships/image" Target="../media/image46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wmf"/><Relationship Id="rId11" Type="http://schemas.openxmlformats.org/officeDocument/2006/relationships/image" Target="../media/image45.wmf"/><Relationship Id="rId5" Type="http://schemas.openxmlformats.org/officeDocument/2006/relationships/image" Target="../media/image39.wmf"/><Relationship Id="rId10" Type="http://schemas.openxmlformats.org/officeDocument/2006/relationships/image" Target="../media/image44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54.wmf"/><Relationship Id="rId7" Type="http://schemas.openxmlformats.org/officeDocument/2006/relationships/image" Target="../media/image43.wmf"/><Relationship Id="rId12" Type="http://schemas.openxmlformats.org/officeDocument/2006/relationships/image" Target="../media/image57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wmf"/><Relationship Id="rId11" Type="http://schemas.openxmlformats.org/officeDocument/2006/relationships/image" Target="../media/image45.wmf"/><Relationship Id="rId5" Type="http://schemas.openxmlformats.org/officeDocument/2006/relationships/image" Target="../media/image56.wmf"/><Relationship Id="rId10" Type="http://schemas.openxmlformats.org/officeDocument/2006/relationships/image" Target="../media/image36.wmf"/><Relationship Id="rId4" Type="http://schemas.openxmlformats.org/officeDocument/2006/relationships/image" Target="../media/image55.wmf"/><Relationship Id="rId9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12" Type="http://schemas.openxmlformats.org/officeDocument/2006/relationships/image" Target="../media/image76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wmf"/><Relationship Id="rId11" Type="http://schemas.openxmlformats.org/officeDocument/2006/relationships/image" Target="../media/image75.wmf"/><Relationship Id="rId5" Type="http://schemas.openxmlformats.org/officeDocument/2006/relationships/image" Target="../media/image69.w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10" Type="http://schemas.openxmlformats.org/officeDocument/2006/relationships/image" Target="../media/image91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image" Target="../media/image97.wmf"/><Relationship Id="rId7" Type="http://schemas.openxmlformats.org/officeDocument/2006/relationships/image" Target="../media/image100.wmf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wmf"/><Relationship Id="rId11" Type="http://schemas.openxmlformats.org/officeDocument/2006/relationships/image" Target="../media/image104.wmf"/><Relationship Id="rId5" Type="http://schemas.openxmlformats.org/officeDocument/2006/relationships/image" Target="../media/image87.wmf"/><Relationship Id="rId10" Type="http://schemas.openxmlformats.org/officeDocument/2006/relationships/image" Target="../media/image103.wmf"/><Relationship Id="rId4" Type="http://schemas.openxmlformats.org/officeDocument/2006/relationships/image" Target="../media/image98.wmf"/><Relationship Id="rId9" Type="http://schemas.openxmlformats.org/officeDocument/2006/relationships/image" Target="../media/image10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image" Target="../media/image111.wmf"/><Relationship Id="rId18" Type="http://schemas.openxmlformats.org/officeDocument/2006/relationships/image" Target="../media/image116.wmf"/><Relationship Id="rId3" Type="http://schemas.openxmlformats.org/officeDocument/2006/relationships/image" Target="../media/image97.wmf"/><Relationship Id="rId7" Type="http://schemas.openxmlformats.org/officeDocument/2006/relationships/image" Target="../media/image105.wmf"/><Relationship Id="rId12" Type="http://schemas.openxmlformats.org/officeDocument/2006/relationships/image" Target="../media/image110.wmf"/><Relationship Id="rId17" Type="http://schemas.openxmlformats.org/officeDocument/2006/relationships/image" Target="../media/image115.wmf"/><Relationship Id="rId2" Type="http://schemas.openxmlformats.org/officeDocument/2006/relationships/image" Target="../media/image96.wmf"/><Relationship Id="rId16" Type="http://schemas.openxmlformats.org/officeDocument/2006/relationships/image" Target="../media/image114.wmf"/><Relationship Id="rId20" Type="http://schemas.openxmlformats.org/officeDocument/2006/relationships/image" Target="../media/image11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wmf"/><Relationship Id="rId11" Type="http://schemas.openxmlformats.org/officeDocument/2006/relationships/image" Target="../media/image109.wmf"/><Relationship Id="rId5" Type="http://schemas.openxmlformats.org/officeDocument/2006/relationships/image" Target="../media/image87.wmf"/><Relationship Id="rId15" Type="http://schemas.openxmlformats.org/officeDocument/2006/relationships/image" Target="../media/image113.wmf"/><Relationship Id="rId10" Type="http://schemas.openxmlformats.org/officeDocument/2006/relationships/image" Target="../media/image108.wmf"/><Relationship Id="rId19" Type="http://schemas.openxmlformats.org/officeDocument/2006/relationships/image" Target="../media/image117.wmf"/><Relationship Id="rId4" Type="http://schemas.openxmlformats.org/officeDocument/2006/relationships/image" Target="../media/image98.wmf"/><Relationship Id="rId9" Type="http://schemas.openxmlformats.org/officeDocument/2006/relationships/image" Target="../media/image107.wmf"/><Relationship Id="rId14" Type="http://schemas.openxmlformats.org/officeDocument/2006/relationships/image" Target="../media/image11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wmf"/><Relationship Id="rId4" Type="http://schemas.openxmlformats.org/officeDocument/2006/relationships/image" Target="../media/image12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58.wmf"/><Relationship Id="rId7" Type="http://schemas.openxmlformats.org/officeDocument/2006/relationships/image" Target="../media/image162.wmf"/><Relationship Id="rId2" Type="http://schemas.openxmlformats.org/officeDocument/2006/relationships/image" Target="../media/image157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wmf"/><Relationship Id="rId5" Type="http://schemas.openxmlformats.org/officeDocument/2006/relationships/image" Target="../media/image160.wmf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wmf"/><Relationship Id="rId5" Type="http://schemas.openxmlformats.org/officeDocument/2006/relationships/image" Target="../media/image167.wmf"/><Relationship Id="rId4" Type="http://schemas.openxmlformats.org/officeDocument/2006/relationships/image" Target="../media/image16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wmf"/><Relationship Id="rId5" Type="http://schemas.openxmlformats.org/officeDocument/2006/relationships/image" Target="../media/image171.wmf"/><Relationship Id="rId4" Type="http://schemas.openxmlformats.org/officeDocument/2006/relationships/image" Target="../media/image16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7" Type="http://schemas.openxmlformats.org/officeDocument/2006/relationships/image" Target="../media/image176.wmf"/><Relationship Id="rId2" Type="http://schemas.openxmlformats.org/officeDocument/2006/relationships/image" Target="../media/image172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6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gif"/><Relationship Id="rId2" Type="http://schemas.openxmlformats.org/officeDocument/2006/relationships/hyperlink" Target="http://upload.wikimedia.org/wikipedia/commons/8/82/Foucault-rotz.gif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jpeg"/><Relationship Id="rId5" Type="http://schemas.openxmlformats.org/officeDocument/2006/relationships/hyperlink" Target="http://en.wikipedia.org/wiki/File:Foucault.jpg" TargetMode="External"/><Relationship Id="rId4" Type="http://schemas.openxmlformats.org/officeDocument/2006/relationships/image" Target="../media/image18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195.wmf"/><Relationship Id="rId7" Type="http://schemas.openxmlformats.org/officeDocument/2006/relationships/image" Target="../media/image199.w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19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7" Type="http://schemas.openxmlformats.org/officeDocument/2006/relationships/image" Target="../media/image204.w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2" Type="http://schemas.openxmlformats.org/officeDocument/2006/relationships/image" Target="../media/image210.w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9" descr="Untitled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" y="1564444"/>
            <a:ext cx="9143476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 bwMode="auto">
          <a:xfrm>
            <a:off x="3154601" y="2121016"/>
            <a:ext cx="5563610" cy="1783610"/>
          </a:xfrm>
          <a:prstGeom prst="rect">
            <a:avLst/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558747" y="2248791"/>
            <a:ext cx="4637254" cy="1523013"/>
            <a:chOff x="3823583" y="1821295"/>
            <a:chExt cx="4637254" cy="1523013"/>
          </a:xfrm>
        </p:grpSpPr>
        <p:sp>
          <p:nvSpPr>
            <p:cNvPr id="5" name="文本框 4"/>
            <p:cNvSpPr txBox="1"/>
            <p:nvPr/>
          </p:nvSpPr>
          <p:spPr>
            <a:xfrm>
              <a:off x="3941648" y="2882643"/>
              <a:ext cx="4519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力学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2015</a:t>
              </a:r>
              <a:endParaRPr lang="zh-CN" altLang="en-US" sz="2400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823583" y="1821295"/>
              <a:ext cx="46372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非惯性系</a:t>
              </a:r>
              <a:endPara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212836" y="2791273"/>
              <a:ext cx="4248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0604" y="4883470"/>
            <a:ext cx="1625396" cy="4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6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Text Box 2"/>
          <p:cNvSpPr txBox="1">
            <a:spLocks noChangeArrowheads="1"/>
          </p:cNvSpPr>
          <p:nvPr/>
        </p:nvSpPr>
        <p:spPr bwMode="auto">
          <a:xfrm>
            <a:off x="455163" y="1283835"/>
            <a:ext cx="3887149" cy="52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32" b="1">
                <a:solidFill>
                  <a:srgbClr val="99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二战中的小故事</a:t>
            </a:r>
          </a:p>
        </p:txBody>
      </p:sp>
      <p:sp>
        <p:nvSpPr>
          <p:cNvPr id="714755" name="Text Box 3"/>
          <p:cNvSpPr txBox="1">
            <a:spLocks noChangeArrowheads="1"/>
          </p:cNvSpPr>
          <p:nvPr/>
        </p:nvSpPr>
        <p:spPr bwMode="auto">
          <a:xfrm>
            <a:off x="324515" y="1704638"/>
            <a:ext cx="8389609" cy="114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 anchor="ctr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美</a:t>
            </a:r>
            <a:r>
              <a:rPr kumimoji="1" lang="en-US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Tinosa</a:t>
            </a:r>
            <a:r>
              <a:rPr kumimoji="1" lang="zh-CN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号潜艇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携带</a:t>
            </a:r>
            <a:r>
              <a:rPr kumimoji="1" lang="en-US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16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枚鱼雷，在太平洋离敌舰</a:t>
            </a:r>
            <a:r>
              <a:rPr kumimoji="1" lang="en-US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4000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码斜向攻击，发射</a:t>
            </a:r>
            <a:r>
              <a:rPr kumimoji="1" lang="en-US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枚，使敌舰停航。</a:t>
            </a:r>
          </a:p>
        </p:txBody>
      </p:sp>
      <p:grpSp>
        <p:nvGrpSpPr>
          <p:cNvPr id="714756" name="Group 4"/>
          <p:cNvGrpSpPr>
            <a:grpSpLocks/>
          </p:cNvGrpSpPr>
          <p:nvPr/>
        </p:nvGrpSpPr>
        <p:grpSpPr bwMode="auto">
          <a:xfrm>
            <a:off x="7397804" y="3823547"/>
            <a:ext cx="1188481" cy="1855980"/>
            <a:chOff x="4609" y="2666"/>
            <a:chExt cx="749" cy="1259"/>
          </a:xfrm>
        </p:grpSpPr>
        <p:sp>
          <p:nvSpPr>
            <p:cNvPr id="714757" name="Line 5"/>
            <p:cNvSpPr>
              <a:spLocks noChangeShapeType="1"/>
            </p:cNvSpPr>
            <p:nvPr/>
          </p:nvSpPr>
          <p:spPr bwMode="auto">
            <a:xfrm flipH="1">
              <a:off x="4609" y="2725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58" name="Line 6"/>
            <p:cNvSpPr>
              <a:spLocks noChangeShapeType="1"/>
            </p:cNvSpPr>
            <p:nvPr/>
          </p:nvSpPr>
          <p:spPr bwMode="auto">
            <a:xfrm flipH="1">
              <a:off x="4609" y="2824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59" name="Line 7"/>
            <p:cNvSpPr>
              <a:spLocks noChangeShapeType="1"/>
            </p:cNvSpPr>
            <p:nvPr/>
          </p:nvSpPr>
          <p:spPr bwMode="auto">
            <a:xfrm flipH="1">
              <a:off x="4609" y="2877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0" name="Line 8"/>
            <p:cNvSpPr>
              <a:spLocks noChangeShapeType="1"/>
            </p:cNvSpPr>
            <p:nvPr/>
          </p:nvSpPr>
          <p:spPr bwMode="auto">
            <a:xfrm flipH="1">
              <a:off x="4616" y="2929"/>
              <a:ext cx="122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1" name="Line 9"/>
            <p:cNvSpPr>
              <a:spLocks noChangeShapeType="1"/>
            </p:cNvSpPr>
            <p:nvPr/>
          </p:nvSpPr>
          <p:spPr bwMode="auto">
            <a:xfrm flipH="1">
              <a:off x="4616" y="2981"/>
              <a:ext cx="122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2" name="Line 10"/>
            <p:cNvSpPr>
              <a:spLocks noChangeShapeType="1"/>
            </p:cNvSpPr>
            <p:nvPr/>
          </p:nvSpPr>
          <p:spPr bwMode="auto">
            <a:xfrm flipH="1">
              <a:off x="4616" y="3043"/>
              <a:ext cx="122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3" name="Line 11"/>
            <p:cNvSpPr>
              <a:spLocks noChangeShapeType="1"/>
            </p:cNvSpPr>
            <p:nvPr/>
          </p:nvSpPr>
          <p:spPr bwMode="auto">
            <a:xfrm flipH="1">
              <a:off x="4631" y="3095"/>
              <a:ext cx="122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4" name="Line 12"/>
            <p:cNvSpPr>
              <a:spLocks noChangeShapeType="1"/>
            </p:cNvSpPr>
            <p:nvPr/>
          </p:nvSpPr>
          <p:spPr bwMode="auto">
            <a:xfrm flipH="1">
              <a:off x="4630" y="3147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5" name="Line 13"/>
            <p:cNvSpPr>
              <a:spLocks noChangeShapeType="1"/>
            </p:cNvSpPr>
            <p:nvPr/>
          </p:nvSpPr>
          <p:spPr bwMode="auto">
            <a:xfrm flipH="1">
              <a:off x="4631" y="3200"/>
              <a:ext cx="122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6" name="Line 14"/>
            <p:cNvSpPr>
              <a:spLocks noChangeShapeType="1"/>
            </p:cNvSpPr>
            <p:nvPr/>
          </p:nvSpPr>
          <p:spPr bwMode="auto">
            <a:xfrm flipH="1">
              <a:off x="4630" y="3252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7" name="Line 15"/>
            <p:cNvSpPr>
              <a:spLocks noChangeShapeType="1"/>
            </p:cNvSpPr>
            <p:nvPr/>
          </p:nvSpPr>
          <p:spPr bwMode="auto">
            <a:xfrm flipH="1">
              <a:off x="4645" y="3296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8" name="Line 16"/>
            <p:cNvSpPr>
              <a:spLocks noChangeShapeType="1"/>
            </p:cNvSpPr>
            <p:nvPr/>
          </p:nvSpPr>
          <p:spPr bwMode="auto">
            <a:xfrm flipH="1">
              <a:off x="4665" y="3339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69" name="Line 17"/>
            <p:cNvSpPr>
              <a:spLocks noChangeShapeType="1"/>
            </p:cNvSpPr>
            <p:nvPr/>
          </p:nvSpPr>
          <p:spPr bwMode="auto">
            <a:xfrm flipH="1">
              <a:off x="4677" y="3392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0" name="Line 18"/>
            <p:cNvSpPr>
              <a:spLocks noChangeShapeType="1"/>
            </p:cNvSpPr>
            <p:nvPr/>
          </p:nvSpPr>
          <p:spPr bwMode="auto">
            <a:xfrm flipH="1">
              <a:off x="4705" y="3444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1" name="Line 19"/>
            <p:cNvSpPr>
              <a:spLocks noChangeShapeType="1"/>
            </p:cNvSpPr>
            <p:nvPr/>
          </p:nvSpPr>
          <p:spPr bwMode="auto">
            <a:xfrm flipH="1">
              <a:off x="4726" y="3496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2" name="Line 20"/>
            <p:cNvSpPr>
              <a:spLocks noChangeShapeType="1"/>
            </p:cNvSpPr>
            <p:nvPr/>
          </p:nvSpPr>
          <p:spPr bwMode="auto">
            <a:xfrm flipH="1">
              <a:off x="4741" y="3537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3" name="Line 21"/>
            <p:cNvSpPr>
              <a:spLocks noChangeShapeType="1"/>
            </p:cNvSpPr>
            <p:nvPr/>
          </p:nvSpPr>
          <p:spPr bwMode="auto">
            <a:xfrm flipH="1">
              <a:off x="4763" y="3584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4" name="Line 22"/>
            <p:cNvSpPr>
              <a:spLocks noChangeShapeType="1"/>
            </p:cNvSpPr>
            <p:nvPr/>
          </p:nvSpPr>
          <p:spPr bwMode="auto">
            <a:xfrm flipH="1">
              <a:off x="4800" y="3619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5" name="Line 23"/>
            <p:cNvSpPr>
              <a:spLocks noChangeShapeType="1"/>
            </p:cNvSpPr>
            <p:nvPr/>
          </p:nvSpPr>
          <p:spPr bwMode="auto">
            <a:xfrm flipH="1">
              <a:off x="4849" y="3662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6" name="Line 24"/>
            <p:cNvSpPr>
              <a:spLocks noChangeShapeType="1"/>
            </p:cNvSpPr>
            <p:nvPr/>
          </p:nvSpPr>
          <p:spPr bwMode="auto">
            <a:xfrm flipH="1">
              <a:off x="4910" y="3697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7" name="Line 25"/>
            <p:cNvSpPr>
              <a:spLocks noChangeShapeType="1"/>
            </p:cNvSpPr>
            <p:nvPr/>
          </p:nvSpPr>
          <p:spPr bwMode="auto">
            <a:xfrm flipH="1">
              <a:off x="4954" y="3733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8" name="Line 26"/>
            <p:cNvSpPr>
              <a:spLocks noChangeShapeType="1"/>
            </p:cNvSpPr>
            <p:nvPr/>
          </p:nvSpPr>
          <p:spPr bwMode="auto">
            <a:xfrm flipH="1">
              <a:off x="4981" y="3776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79" name="Line 27"/>
            <p:cNvSpPr>
              <a:spLocks noChangeShapeType="1"/>
            </p:cNvSpPr>
            <p:nvPr/>
          </p:nvSpPr>
          <p:spPr bwMode="auto">
            <a:xfrm flipH="1">
              <a:off x="5082" y="3776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80" name="Line 28"/>
            <p:cNvSpPr>
              <a:spLocks noChangeShapeType="1"/>
            </p:cNvSpPr>
            <p:nvPr/>
          </p:nvSpPr>
          <p:spPr bwMode="auto">
            <a:xfrm flipH="1">
              <a:off x="5144" y="3802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81" name="Line 29"/>
            <p:cNvSpPr>
              <a:spLocks noChangeShapeType="1"/>
            </p:cNvSpPr>
            <p:nvPr/>
          </p:nvSpPr>
          <p:spPr bwMode="auto">
            <a:xfrm flipH="1">
              <a:off x="5221" y="3825"/>
              <a:ext cx="123" cy="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82" name="Freeform 30"/>
            <p:cNvSpPr>
              <a:spLocks/>
            </p:cNvSpPr>
            <p:nvPr/>
          </p:nvSpPr>
          <p:spPr bwMode="auto">
            <a:xfrm>
              <a:off x="4609" y="2725"/>
              <a:ext cx="749" cy="1200"/>
            </a:xfrm>
            <a:custGeom>
              <a:avLst/>
              <a:gdLst>
                <a:gd name="T0" fmla="*/ 0 w 915"/>
                <a:gd name="T1" fmla="*/ 0 h 1980"/>
                <a:gd name="T2" fmla="*/ 165 w 915"/>
                <a:gd name="T3" fmla="*/ 1470 h 1980"/>
                <a:gd name="T4" fmla="*/ 915 w 915"/>
                <a:gd name="T5" fmla="*/ 1980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5" h="1980">
                  <a:moveTo>
                    <a:pt x="0" y="0"/>
                  </a:moveTo>
                  <a:cubicBezTo>
                    <a:pt x="6" y="570"/>
                    <a:pt x="13" y="1140"/>
                    <a:pt x="165" y="1470"/>
                  </a:cubicBezTo>
                  <a:cubicBezTo>
                    <a:pt x="317" y="1800"/>
                    <a:pt x="616" y="1890"/>
                    <a:pt x="915" y="198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83" name="Line 31"/>
            <p:cNvSpPr>
              <a:spLocks noChangeShapeType="1"/>
            </p:cNvSpPr>
            <p:nvPr/>
          </p:nvSpPr>
          <p:spPr bwMode="auto">
            <a:xfrm flipH="1">
              <a:off x="4609" y="2773"/>
              <a:ext cx="123" cy="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84" name="Text Box 32"/>
            <p:cNvSpPr txBox="1">
              <a:spLocks noChangeArrowheads="1"/>
            </p:cNvSpPr>
            <p:nvPr/>
          </p:nvSpPr>
          <p:spPr bwMode="auto">
            <a:xfrm>
              <a:off x="4826" y="2666"/>
              <a:ext cx="476" cy="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 anchor="ctr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743" b="1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敌舰体</a:t>
              </a:r>
            </a:p>
          </p:txBody>
        </p:sp>
      </p:grpSp>
      <p:sp>
        <p:nvSpPr>
          <p:cNvPr id="714785" name="Text Box 33"/>
          <p:cNvSpPr txBox="1">
            <a:spLocks noChangeArrowheads="1"/>
          </p:cNvSpPr>
          <p:nvPr/>
        </p:nvSpPr>
        <p:spPr bwMode="auto">
          <a:xfrm>
            <a:off x="842894" y="3656445"/>
            <a:ext cx="3568253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 anchor="ctr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近距离、垂直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攻击</a:t>
            </a:r>
          </a:p>
        </p:txBody>
      </p:sp>
      <p:sp>
        <p:nvSpPr>
          <p:cNvPr id="714786" name="Rectangle 34"/>
          <p:cNvSpPr>
            <a:spLocks noChangeArrowheads="1"/>
          </p:cNvSpPr>
          <p:nvPr/>
        </p:nvSpPr>
        <p:spPr bwMode="auto">
          <a:xfrm>
            <a:off x="495903" y="4865999"/>
            <a:ext cx="3780381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 anchor="ctr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 滑块受摩擦</a:t>
            </a:r>
            <a:r>
              <a:rPr kumimoji="1" lang="zh-CN" altLang="en-US" sz="2743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力大</a:t>
            </a:r>
          </a:p>
        </p:txBody>
      </p:sp>
      <p:pic>
        <p:nvPicPr>
          <p:cNvPr id="714787" name="Picture 3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9" y="4323873"/>
            <a:ext cx="1385157" cy="51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4788" name="Picture 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02" y="4350565"/>
            <a:ext cx="1373918" cy="50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4789" name="Rectangle 37"/>
          <p:cNvSpPr>
            <a:spLocks noChangeArrowheads="1"/>
          </p:cNvSpPr>
          <p:nvPr/>
        </p:nvSpPr>
        <p:spPr bwMode="auto">
          <a:xfrm>
            <a:off x="490284" y="5467263"/>
            <a:ext cx="3960199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 anchor="ctr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 </a:t>
            </a:r>
            <a:r>
              <a:rPr kumimoji="1" lang="zh-CN" altLang="en-US" sz="2743" b="1">
                <a:solidFill>
                  <a:srgbClr val="9933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雷管不能被触发！</a:t>
            </a:r>
            <a:endParaRPr kumimoji="1" lang="zh-CN" altLang="en-US" sz="2743" b="1">
              <a:solidFill>
                <a:srgbClr val="99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4790" name="Text Box 38"/>
          <p:cNvSpPr txBox="1">
            <a:spLocks noChangeArrowheads="1"/>
          </p:cNvSpPr>
          <p:nvPr/>
        </p:nvSpPr>
        <p:spPr bwMode="auto">
          <a:xfrm>
            <a:off x="429876" y="3046888"/>
            <a:ext cx="4659802" cy="56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3097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问题出在</a:t>
            </a:r>
            <a:r>
              <a:rPr kumimoji="1" lang="zh-CN" altLang="en-US" sz="2832" b="1">
                <a:solidFill>
                  <a:srgbClr val="99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惯性力</a:t>
            </a:r>
            <a:r>
              <a:rPr kumimoji="1" lang="zh-CN" altLang="en-US" sz="3097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上</a:t>
            </a:r>
            <a:r>
              <a:rPr kumimoji="1" lang="en-US" altLang="zh-CN" sz="3097" b="1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!</a:t>
            </a:r>
          </a:p>
        </p:txBody>
      </p:sp>
      <p:grpSp>
        <p:nvGrpSpPr>
          <p:cNvPr id="714791" name="Group 39"/>
          <p:cNvGrpSpPr>
            <a:grpSpLocks/>
          </p:cNvGrpSpPr>
          <p:nvPr/>
        </p:nvGrpSpPr>
        <p:grpSpPr bwMode="auto">
          <a:xfrm>
            <a:off x="4006558" y="3820947"/>
            <a:ext cx="3506441" cy="2132665"/>
            <a:chOff x="2455" y="2503"/>
            <a:chExt cx="2209" cy="1445"/>
          </a:xfrm>
        </p:grpSpPr>
        <p:grpSp>
          <p:nvGrpSpPr>
            <p:cNvPr id="714792" name="Group 40"/>
            <p:cNvGrpSpPr>
              <a:grpSpLocks/>
            </p:cNvGrpSpPr>
            <p:nvPr/>
          </p:nvGrpSpPr>
          <p:grpSpPr bwMode="auto">
            <a:xfrm>
              <a:off x="3560" y="3503"/>
              <a:ext cx="796" cy="377"/>
              <a:chOff x="3578" y="3683"/>
              <a:chExt cx="796" cy="377"/>
            </a:xfrm>
          </p:grpSpPr>
          <p:pic>
            <p:nvPicPr>
              <p:cNvPr id="714793" name="Picture 4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" y="3683"/>
                <a:ext cx="310" cy="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14794" name="Line 42"/>
              <p:cNvSpPr>
                <a:spLocks noChangeShapeType="1"/>
              </p:cNvSpPr>
              <p:nvPr/>
            </p:nvSpPr>
            <p:spPr bwMode="auto">
              <a:xfrm>
                <a:off x="3885" y="3903"/>
                <a:ext cx="48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lg"/>
                <a:tailEnd type="non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593"/>
              </a:p>
            </p:txBody>
          </p:sp>
        </p:grpSp>
        <p:sp>
          <p:nvSpPr>
            <p:cNvPr id="714795" name="Line 43"/>
            <p:cNvSpPr>
              <a:spLocks noChangeShapeType="1"/>
            </p:cNvSpPr>
            <p:nvPr/>
          </p:nvSpPr>
          <p:spPr bwMode="auto">
            <a:xfrm>
              <a:off x="3691" y="2917"/>
              <a:ext cx="0" cy="528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96" name="Rectangle 44"/>
            <p:cNvSpPr>
              <a:spLocks noChangeArrowheads="1"/>
            </p:cNvSpPr>
            <p:nvPr/>
          </p:nvSpPr>
          <p:spPr bwMode="auto">
            <a:xfrm>
              <a:off x="3427" y="3092"/>
              <a:ext cx="246" cy="95"/>
            </a:xfrm>
            <a:prstGeom prst="rect">
              <a:avLst/>
            </a:prstGeom>
            <a:solidFill>
              <a:srgbClr val="B2B2B2"/>
            </a:solidFill>
            <a:ln w="19050">
              <a:solidFill>
                <a:srgbClr val="B2B2B2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797" name="Text Box 45"/>
            <p:cNvSpPr txBox="1">
              <a:spLocks noChangeArrowheads="1"/>
            </p:cNvSpPr>
            <p:nvPr/>
          </p:nvSpPr>
          <p:spPr bwMode="auto">
            <a:xfrm>
              <a:off x="2455" y="3073"/>
              <a:ext cx="9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8662" tIns="44330" rIns="88662" bIns="44330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12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撞针滑块</a:t>
              </a:r>
            </a:p>
          </p:txBody>
        </p:sp>
        <p:sp>
          <p:nvSpPr>
            <p:cNvPr id="714798" name="Line 46"/>
            <p:cNvSpPr>
              <a:spLocks noChangeShapeType="1"/>
            </p:cNvSpPr>
            <p:nvPr/>
          </p:nvSpPr>
          <p:spPr bwMode="auto">
            <a:xfrm flipV="1">
              <a:off x="3265" y="3193"/>
              <a:ext cx="204" cy="66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grpSp>
          <p:nvGrpSpPr>
            <p:cNvPr id="714799" name="Group 47"/>
            <p:cNvGrpSpPr>
              <a:grpSpLocks/>
            </p:cNvGrpSpPr>
            <p:nvPr/>
          </p:nvGrpSpPr>
          <p:grpSpPr bwMode="auto">
            <a:xfrm>
              <a:off x="3259" y="2503"/>
              <a:ext cx="581" cy="458"/>
              <a:chOff x="3277" y="2665"/>
              <a:chExt cx="581" cy="458"/>
            </a:xfrm>
          </p:grpSpPr>
          <p:sp>
            <p:nvSpPr>
              <p:cNvPr id="714800" name="Rectangle 48"/>
              <p:cNvSpPr>
                <a:spLocks noChangeArrowheads="1"/>
              </p:cNvSpPr>
              <p:nvPr/>
            </p:nvSpPr>
            <p:spPr bwMode="auto">
              <a:xfrm>
                <a:off x="3443" y="3050"/>
                <a:ext cx="239" cy="7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1593"/>
              </a:p>
            </p:txBody>
          </p:sp>
          <p:sp>
            <p:nvSpPr>
              <p:cNvPr id="714801" name="Text Box 49"/>
              <p:cNvSpPr txBox="1">
                <a:spLocks noChangeArrowheads="1"/>
              </p:cNvSpPr>
              <p:nvPr/>
            </p:nvSpPr>
            <p:spPr bwMode="auto">
              <a:xfrm>
                <a:off x="3277" y="2665"/>
                <a:ext cx="58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8662" tIns="44330" rIns="88662" bIns="44330"/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kumimoji="1" lang="zh-CN" altLang="en-US" sz="2301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雷管</a:t>
                </a:r>
              </a:p>
            </p:txBody>
          </p:sp>
          <p:sp>
            <p:nvSpPr>
              <p:cNvPr id="714802" name="Line 50"/>
              <p:cNvSpPr>
                <a:spLocks noChangeShapeType="1"/>
              </p:cNvSpPr>
              <p:nvPr/>
            </p:nvSpPr>
            <p:spPr bwMode="auto">
              <a:xfrm>
                <a:off x="3571" y="2935"/>
                <a:ext cx="54" cy="14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593"/>
              </a:p>
            </p:txBody>
          </p:sp>
        </p:grpSp>
        <p:grpSp>
          <p:nvGrpSpPr>
            <p:cNvPr id="714803" name="Group 51"/>
            <p:cNvGrpSpPr>
              <a:grpSpLocks/>
            </p:cNvGrpSpPr>
            <p:nvPr/>
          </p:nvGrpSpPr>
          <p:grpSpPr bwMode="auto">
            <a:xfrm>
              <a:off x="3703" y="2629"/>
              <a:ext cx="672" cy="386"/>
              <a:chOff x="3721" y="2791"/>
              <a:chExt cx="672" cy="386"/>
            </a:xfrm>
          </p:grpSpPr>
          <p:sp>
            <p:nvSpPr>
              <p:cNvPr id="714804" name="Text Box 52"/>
              <p:cNvSpPr txBox="1">
                <a:spLocks noChangeArrowheads="1"/>
              </p:cNvSpPr>
              <p:nvPr/>
            </p:nvSpPr>
            <p:spPr bwMode="auto">
              <a:xfrm>
                <a:off x="3757" y="2791"/>
                <a:ext cx="636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FF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8662" tIns="44330" rIns="88662" bIns="44330"/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just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kumimoji="1" lang="zh-CN" altLang="en-US" sz="2301" b="1">
                    <a:solidFill>
                      <a:srgbClr val="0000CC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导板</a:t>
                </a:r>
              </a:p>
            </p:txBody>
          </p:sp>
          <p:sp>
            <p:nvSpPr>
              <p:cNvPr id="714805" name="Line 53"/>
              <p:cNvSpPr>
                <a:spLocks noChangeShapeType="1"/>
              </p:cNvSpPr>
              <p:nvPr/>
            </p:nvSpPr>
            <p:spPr bwMode="auto">
              <a:xfrm flipV="1">
                <a:off x="3721" y="3021"/>
                <a:ext cx="156" cy="15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593"/>
              </a:p>
            </p:txBody>
          </p:sp>
        </p:grpSp>
        <p:grpSp>
          <p:nvGrpSpPr>
            <p:cNvPr id="714806" name="Group 54"/>
            <p:cNvGrpSpPr>
              <a:grpSpLocks/>
            </p:cNvGrpSpPr>
            <p:nvPr/>
          </p:nvGrpSpPr>
          <p:grpSpPr bwMode="auto">
            <a:xfrm>
              <a:off x="3484" y="3061"/>
              <a:ext cx="144" cy="414"/>
              <a:chOff x="3529" y="3223"/>
              <a:chExt cx="144" cy="414"/>
            </a:xfrm>
          </p:grpSpPr>
          <p:grpSp>
            <p:nvGrpSpPr>
              <p:cNvPr id="714807" name="Group 55"/>
              <p:cNvGrpSpPr>
                <a:grpSpLocks/>
              </p:cNvGrpSpPr>
              <p:nvPr/>
            </p:nvGrpSpPr>
            <p:grpSpPr bwMode="auto">
              <a:xfrm>
                <a:off x="3529" y="3349"/>
                <a:ext cx="144" cy="288"/>
                <a:chOff x="6225" y="5790"/>
                <a:chExt cx="225" cy="480"/>
              </a:xfrm>
            </p:grpSpPr>
            <p:sp>
              <p:nvSpPr>
                <p:cNvPr id="714808" name="Line 56"/>
                <p:cNvSpPr>
                  <a:spLocks noChangeShapeType="1"/>
                </p:cNvSpPr>
                <p:nvPr/>
              </p:nvSpPr>
              <p:spPr bwMode="auto">
                <a:xfrm>
                  <a:off x="6360" y="5790"/>
                  <a:ext cx="0" cy="9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6225" y="5880"/>
                  <a:ext cx="135" cy="6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10" name="Line 58"/>
                <p:cNvSpPr>
                  <a:spLocks noChangeShapeType="1"/>
                </p:cNvSpPr>
                <p:nvPr/>
              </p:nvSpPr>
              <p:spPr bwMode="auto">
                <a:xfrm>
                  <a:off x="6240" y="5940"/>
                  <a:ext cx="195" cy="3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1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6240" y="5985"/>
                  <a:ext cx="195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12" name="Line 60"/>
                <p:cNvSpPr>
                  <a:spLocks noChangeShapeType="1"/>
                </p:cNvSpPr>
                <p:nvPr/>
              </p:nvSpPr>
              <p:spPr bwMode="auto">
                <a:xfrm>
                  <a:off x="6255" y="6060"/>
                  <a:ext cx="195" cy="4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1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6255" y="6120"/>
                  <a:ext cx="195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14" name="Line 62"/>
                <p:cNvSpPr>
                  <a:spLocks noChangeShapeType="1"/>
                </p:cNvSpPr>
                <p:nvPr/>
              </p:nvSpPr>
              <p:spPr bwMode="auto">
                <a:xfrm>
                  <a:off x="6270" y="6195"/>
                  <a:ext cx="120" cy="1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  <p:sp>
              <p:nvSpPr>
                <p:cNvPr id="714815" name="Line 63"/>
                <p:cNvSpPr>
                  <a:spLocks noChangeShapeType="1"/>
                </p:cNvSpPr>
                <p:nvPr/>
              </p:nvSpPr>
              <p:spPr bwMode="auto">
                <a:xfrm>
                  <a:off x="6375" y="6210"/>
                  <a:ext cx="0" cy="6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593"/>
                </a:p>
              </p:txBody>
            </p:sp>
          </p:grpSp>
          <p:sp>
            <p:nvSpPr>
              <p:cNvPr id="714816" name="Line 64"/>
              <p:cNvSpPr>
                <a:spLocks noChangeShapeType="1"/>
              </p:cNvSpPr>
              <p:nvPr/>
            </p:nvSpPr>
            <p:spPr bwMode="auto">
              <a:xfrm flipV="1">
                <a:off x="3601" y="3223"/>
                <a:ext cx="0" cy="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593"/>
              </a:p>
            </p:txBody>
          </p:sp>
        </p:grpSp>
        <p:sp>
          <p:nvSpPr>
            <p:cNvPr id="714817" name="Freeform 65"/>
            <p:cNvSpPr>
              <a:spLocks/>
            </p:cNvSpPr>
            <p:nvPr/>
          </p:nvSpPr>
          <p:spPr bwMode="auto">
            <a:xfrm>
              <a:off x="2669" y="2795"/>
              <a:ext cx="1946" cy="842"/>
            </a:xfrm>
            <a:custGeom>
              <a:avLst/>
              <a:gdLst>
                <a:gd name="T0" fmla="*/ 0 w 2658"/>
                <a:gd name="T1" fmla="*/ 0 h 1020"/>
                <a:gd name="T2" fmla="*/ 2655 w 2658"/>
                <a:gd name="T3" fmla="*/ 390 h 1020"/>
                <a:gd name="T4" fmla="*/ 15 w 2658"/>
                <a:gd name="T5" fmla="*/ 102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58" h="1020">
                  <a:moveTo>
                    <a:pt x="0" y="0"/>
                  </a:moveTo>
                  <a:cubicBezTo>
                    <a:pt x="1326" y="110"/>
                    <a:pt x="2652" y="220"/>
                    <a:pt x="2655" y="390"/>
                  </a:cubicBezTo>
                  <a:cubicBezTo>
                    <a:pt x="2658" y="560"/>
                    <a:pt x="1336" y="790"/>
                    <a:pt x="15" y="1020"/>
                  </a:cubicBezTo>
                </a:path>
              </a:pathLst>
            </a:custGeom>
            <a:noFill/>
            <a:ln w="38100" cmpd="sng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818" name="Line 66"/>
            <p:cNvSpPr>
              <a:spLocks noChangeShapeType="1"/>
            </p:cNvSpPr>
            <p:nvPr/>
          </p:nvSpPr>
          <p:spPr bwMode="auto">
            <a:xfrm flipH="1">
              <a:off x="3070" y="3511"/>
              <a:ext cx="240" cy="240"/>
            </a:xfrm>
            <a:prstGeom prst="line">
              <a:avLst/>
            </a:prstGeom>
            <a:noFill/>
            <a:ln w="127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14819" name="Text Box 67"/>
            <p:cNvSpPr txBox="1">
              <a:spLocks noChangeArrowheads="1"/>
            </p:cNvSpPr>
            <p:nvPr/>
          </p:nvSpPr>
          <p:spPr bwMode="auto">
            <a:xfrm>
              <a:off x="2556" y="3601"/>
              <a:ext cx="677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 anchor="ctr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743" b="1">
                  <a:solidFill>
                    <a:srgbClr val="99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鱼雷</a:t>
              </a:r>
            </a:p>
          </p:txBody>
        </p:sp>
        <p:sp>
          <p:nvSpPr>
            <p:cNvPr id="714820" name="Text Box 68"/>
            <p:cNvSpPr txBox="1">
              <a:spLocks noChangeArrowheads="1"/>
            </p:cNvSpPr>
            <p:nvPr/>
          </p:nvSpPr>
          <p:spPr bwMode="auto">
            <a:xfrm>
              <a:off x="2622" y="2784"/>
              <a:ext cx="465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3097" b="1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S</a:t>
              </a:r>
              <a:r>
                <a:rPr kumimoji="1" lang="en-US" altLang="zh-CN" sz="3097" b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´</a:t>
              </a:r>
              <a:endParaRPr kumimoji="1" lang="en-US" altLang="zh-CN" sz="3097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714821" name="Line 69"/>
            <p:cNvSpPr>
              <a:spLocks noChangeShapeType="1"/>
            </p:cNvSpPr>
            <p:nvPr/>
          </p:nvSpPr>
          <p:spPr bwMode="auto">
            <a:xfrm>
              <a:off x="3929" y="3441"/>
              <a:ext cx="481" cy="0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pic>
          <p:nvPicPr>
            <p:cNvPr id="714822" name="Picture 7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" y="3247"/>
              <a:ext cx="260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714823" name="Group 71"/>
            <p:cNvGrpSpPr>
              <a:grpSpLocks/>
            </p:cNvGrpSpPr>
            <p:nvPr/>
          </p:nvGrpSpPr>
          <p:grpSpPr bwMode="auto">
            <a:xfrm>
              <a:off x="3561" y="2979"/>
              <a:ext cx="807" cy="307"/>
              <a:chOff x="4405" y="1989"/>
              <a:chExt cx="807" cy="307"/>
            </a:xfrm>
          </p:grpSpPr>
          <p:sp>
            <p:nvSpPr>
              <p:cNvPr id="714824" name="Line 72"/>
              <p:cNvSpPr>
                <a:spLocks noChangeShapeType="1"/>
              </p:cNvSpPr>
              <p:nvPr/>
            </p:nvSpPr>
            <p:spPr bwMode="auto">
              <a:xfrm>
                <a:off x="4405" y="2158"/>
                <a:ext cx="57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593"/>
              </a:p>
            </p:txBody>
          </p:sp>
          <p:pic>
            <p:nvPicPr>
              <p:cNvPr id="714825" name="Picture 7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7" y="1989"/>
                <a:ext cx="255" cy="3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75" name="组合 7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76" name="矩形 7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6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4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4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4" grpId="0" autoUpdateAnimBg="0"/>
      <p:bldP spid="714755" grpId="0" autoUpdateAnimBg="0"/>
      <p:bldP spid="714785" grpId="0" autoUpdateAnimBg="0"/>
      <p:bldP spid="714786" grpId="0" autoUpdateAnimBg="0"/>
      <p:bldP spid="714789" grpId="0" autoUpdateAnimBg="0"/>
      <p:bldP spid="71479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85" name="Text Box 9"/>
          <p:cNvSpPr txBox="1">
            <a:spLocks noChangeArrowheads="1"/>
          </p:cNvSpPr>
          <p:nvPr/>
        </p:nvSpPr>
        <p:spPr bwMode="auto">
          <a:xfrm>
            <a:off x="685554" y="1517035"/>
            <a:ext cx="7972377" cy="167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99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2743" b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在光滑水平面上放一质量为</a:t>
            </a:r>
            <a:r>
              <a:rPr kumimoji="1" lang="en-US" altLang="zh-CN" sz="2743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zh-CN" altLang="en-US" sz="2743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底角为</a:t>
            </a:r>
            <a:r>
              <a:rPr kumimoji="1" lang="zh-CN" altLang="en-US" sz="2743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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斜边光滑的斜面。今在其斜边上放一质量为</a:t>
            </a:r>
            <a:r>
              <a:rPr kumimoji="1" lang="en-US" altLang="zh-CN" sz="2743" b="1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的物体，求物体沿斜面下滑时</a:t>
            </a:r>
            <a:r>
              <a:rPr kumimoji="1" lang="zh-CN" altLang="en-US" sz="2743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对斜面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1" lang="zh-CN" altLang="en-US" sz="2743" b="1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对地面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的加速度。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5" name="矩形 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2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2" name="Text Box 6"/>
          <p:cNvSpPr txBox="1">
            <a:spLocks noChangeArrowheads="1"/>
          </p:cNvSpPr>
          <p:nvPr/>
        </p:nvSpPr>
        <p:spPr bwMode="auto">
          <a:xfrm>
            <a:off x="947806" y="1917580"/>
            <a:ext cx="179120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kumimoji="1" lang="zh-CN" altLang="en-US" sz="2301">
              <a:solidFill>
                <a:srgbClr val="0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41409" name="Group 33"/>
          <p:cNvGrpSpPr>
            <a:grpSpLocks/>
          </p:cNvGrpSpPr>
          <p:nvPr/>
        </p:nvGrpSpPr>
        <p:grpSpPr bwMode="auto">
          <a:xfrm>
            <a:off x="506692" y="1498944"/>
            <a:ext cx="7994854" cy="939828"/>
            <a:chOff x="390" y="1158"/>
            <a:chExt cx="5691" cy="669"/>
          </a:xfrm>
        </p:grpSpPr>
        <p:sp>
          <p:nvSpPr>
            <p:cNvPr id="741384" name="Text Box 8"/>
            <p:cNvSpPr txBox="1">
              <a:spLocks noChangeArrowheads="1"/>
            </p:cNvSpPr>
            <p:nvPr/>
          </p:nvSpPr>
          <p:spPr bwMode="auto">
            <a:xfrm>
              <a:off x="390" y="1158"/>
              <a:ext cx="5691" cy="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 静止在    系中的物体若位于过原点而垂直转轴的平面内，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在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S</a:t>
              </a: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系中看来，物体受力</a:t>
              </a:r>
            </a:p>
          </p:txBody>
        </p:sp>
        <p:pic>
          <p:nvPicPr>
            <p:cNvPr id="741385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" y="1250"/>
              <a:ext cx="279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41392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74" y="4359164"/>
            <a:ext cx="1629596" cy="574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1393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74" y="4864901"/>
            <a:ext cx="4600798" cy="74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1394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14" y="2357290"/>
            <a:ext cx="2528683" cy="67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1395" name="Group 19"/>
          <p:cNvGrpSpPr>
            <a:grpSpLocks/>
          </p:cNvGrpSpPr>
          <p:nvPr/>
        </p:nvGrpSpPr>
        <p:grpSpPr bwMode="auto">
          <a:xfrm>
            <a:off x="6043104" y="2350266"/>
            <a:ext cx="2676189" cy="2645426"/>
            <a:chOff x="3969" y="2181"/>
            <a:chExt cx="1685" cy="1793"/>
          </a:xfrm>
        </p:grpSpPr>
        <p:sp>
          <p:nvSpPr>
            <p:cNvPr id="741396" name="Line 20"/>
            <p:cNvSpPr>
              <a:spLocks noChangeShapeType="1"/>
            </p:cNvSpPr>
            <p:nvPr/>
          </p:nvSpPr>
          <p:spPr bwMode="auto">
            <a:xfrm>
              <a:off x="4654" y="3072"/>
              <a:ext cx="0" cy="816"/>
            </a:xfrm>
            <a:prstGeom prst="line">
              <a:avLst/>
            </a:prstGeom>
            <a:noFill/>
            <a:ln w="31750">
              <a:solidFill>
                <a:srgbClr val="000C0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1397" name="Text Box 21"/>
            <p:cNvSpPr txBox="1">
              <a:spLocks noChangeArrowheads="1"/>
            </p:cNvSpPr>
            <p:nvPr/>
          </p:nvSpPr>
          <p:spPr bwMode="auto">
            <a:xfrm>
              <a:off x="4404" y="3673"/>
              <a:ext cx="216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30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</a:t>
              </a:r>
            </a:p>
          </p:txBody>
        </p:sp>
        <p:sp>
          <p:nvSpPr>
            <p:cNvPr id="741398" name="Oval 22"/>
            <p:cNvSpPr>
              <a:spLocks noChangeArrowheads="1"/>
            </p:cNvSpPr>
            <p:nvPr/>
          </p:nvSpPr>
          <p:spPr bwMode="auto">
            <a:xfrm>
              <a:off x="3969" y="2589"/>
              <a:ext cx="1296" cy="480"/>
            </a:xfrm>
            <a:prstGeom prst="ellips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1399" name="Line 23"/>
            <p:cNvSpPr>
              <a:spLocks noChangeShapeType="1"/>
            </p:cNvSpPr>
            <p:nvPr/>
          </p:nvSpPr>
          <p:spPr bwMode="auto">
            <a:xfrm flipV="1">
              <a:off x="4641" y="2253"/>
              <a:ext cx="0" cy="576"/>
            </a:xfrm>
            <a:prstGeom prst="line">
              <a:avLst/>
            </a:prstGeom>
            <a:noFill/>
            <a:ln w="31750">
              <a:solidFill>
                <a:srgbClr val="000C0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1400" name="Line 24"/>
            <p:cNvSpPr>
              <a:spLocks noChangeShapeType="1"/>
            </p:cNvSpPr>
            <p:nvPr/>
          </p:nvSpPr>
          <p:spPr bwMode="auto">
            <a:xfrm flipV="1">
              <a:off x="4641" y="3022"/>
              <a:ext cx="326" cy="81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1401" name="Line 25"/>
            <p:cNvSpPr>
              <a:spLocks noChangeShapeType="1"/>
            </p:cNvSpPr>
            <p:nvPr/>
          </p:nvSpPr>
          <p:spPr bwMode="auto">
            <a:xfrm>
              <a:off x="4977" y="3069"/>
              <a:ext cx="384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1402" name="Line 26"/>
            <p:cNvSpPr>
              <a:spLocks noChangeShapeType="1"/>
            </p:cNvSpPr>
            <p:nvPr/>
          </p:nvSpPr>
          <p:spPr bwMode="auto">
            <a:xfrm flipV="1">
              <a:off x="4967" y="2886"/>
              <a:ext cx="528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1403" name="Text Box 27"/>
            <p:cNvSpPr txBox="1">
              <a:spLocks noChangeArrowheads="1"/>
            </p:cNvSpPr>
            <p:nvPr/>
          </p:nvSpPr>
          <p:spPr bwMode="auto">
            <a:xfrm>
              <a:off x="4689" y="3453"/>
              <a:ext cx="199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743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r</a:t>
              </a:r>
            </a:p>
          </p:txBody>
        </p:sp>
        <p:pic>
          <p:nvPicPr>
            <p:cNvPr id="741404" name="Picture 2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" y="3309"/>
              <a:ext cx="82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41405" name="Line 29"/>
            <p:cNvSpPr>
              <a:spLocks noChangeShapeType="1"/>
            </p:cNvSpPr>
            <p:nvPr/>
          </p:nvSpPr>
          <p:spPr bwMode="auto">
            <a:xfrm>
              <a:off x="4641" y="2829"/>
              <a:ext cx="576" cy="384"/>
            </a:xfrm>
            <a:prstGeom prst="line">
              <a:avLst/>
            </a:prstGeom>
            <a:noFill/>
            <a:ln w="15875">
              <a:solidFill>
                <a:srgbClr val="000C0C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1406" name="Picture 3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" y="2710"/>
              <a:ext cx="43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1407" name="Picture 3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" y="2181"/>
              <a:ext cx="192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41411" name="Group 35"/>
          <p:cNvGrpSpPr>
            <a:grpSpLocks/>
          </p:cNvGrpSpPr>
          <p:nvPr/>
        </p:nvGrpSpPr>
        <p:grpSpPr bwMode="auto">
          <a:xfrm>
            <a:off x="742702" y="2930458"/>
            <a:ext cx="4998364" cy="1380942"/>
            <a:chOff x="558" y="2177"/>
            <a:chExt cx="3558" cy="983"/>
          </a:xfrm>
        </p:grpSpPr>
        <p:sp>
          <p:nvSpPr>
            <p:cNvPr id="741386" name="Text Box 10"/>
            <p:cNvSpPr txBox="1">
              <a:spLocks noChangeArrowheads="1"/>
            </p:cNvSpPr>
            <p:nvPr/>
          </p:nvSpPr>
          <p:spPr bwMode="auto">
            <a:xfrm>
              <a:off x="1059" y="2468"/>
              <a:ext cx="128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kumimoji="1" lang="zh-CN" altLang="en-US" sz="230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41389" name="Text Box 13"/>
            <p:cNvSpPr txBox="1">
              <a:spLocks noChangeArrowheads="1"/>
            </p:cNvSpPr>
            <p:nvPr/>
          </p:nvSpPr>
          <p:spPr bwMode="auto">
            <a:xfrm>
              <a:off x="558" y="2177"/>
              <a:ext cx="3558" cy="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   而在    系看来，必须认为物体不仅受真实力   </a:t>
              </a:r>
              <a:r>
                <a:rPr kumimoji="1" lang="en-US" altLang="zh-CN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</a:t>
              </a: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作用，而且还受虚拟力     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    作用，两力相抵消，即</a:t>
              </a:r>
            </a:p>
          </p:txBody>
        </p:sp>
        <p:pic>
          <p:nvPicPr>
            <p:cNvPr id="741390" name="Picture 1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" y="2266"/>
              <a:ext cx="27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1391" name="Picture 1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" y="2767"/>
              <a:ext cx="354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1410" name="Picture 3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" y="2540"/>
              <a:ext cx="179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41412" name="Picture 3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20" y="3312570"/>
            <a:ext cx="195270" cy="25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1" name="组合 30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32" name="矩形 31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2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Text Box 2"/>
          <p:cNvSpPr txBox="1">
            <a:spLocks noChangeArrowheads="1"/>
          </p:cNvSpPr>
          <p:nvPr/>
        </p:nvSpPr>
        <p:spPr bwMode="auto">
          <a:xfrm>
            <a:off x="755795" y="1413078"/>
            <a:ext cx="7848753" cy="93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当物体并不位于过原点且垂直转轴的平面上，离心力应写成</a:t>
            </a:r>
          </a:p>
        </p:txBody>
      </p:sp>
      <p:sp>
        <p:nvSpPr>
          <p:cNvPr id="742403" name="Text Box 3"/>
          <p:cNvSpPr txBox="1">
            <a:spLocks noChangeArrowheads="1"/>
          </p:cNvSpPr>
          <p:nvPr/>
        </p:nvSpPr>
        <p:spPr bwMode="auto">
          <a:xfrm>
            <a:off x="755795" y="3369998"/>
            <a:ext cx="8021546" cy="247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FF33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惯性离心力的特点</a:t>
            </a:r>
            <a:endParaRPr kumimoji="1" lang="zh-CN" altLang="en-US" sz="2743">
              <a:solidFill>
                <a:srgbClr val="FF33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buClr>
                <a:srgbClr val="0033CC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743" b="1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478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离心力与转动参考系的转动角速度有关，与角速度是否随时间变化无关</a:t>
            </a:r>
          </a:p>
          <a:p>
            <a:pPr eaLnBrk="1" hangingPunct="1">
              <a:lnSpc>
                <a:spcPct val="120000"/>
              </a:lnSpc>
              <a:buClr>
                <a:srgbClr val="0033CC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478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离心力与物体所在位置有关，与物体在转动系中运动与否无关</a:t>
            </a:r>
          </a:p>
        </p:txBody>
      </p:sp>
      <p:pic>
        <p:nvPicPr>
          <p:cNvPr id="74240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75" y="2491983"/>
            <a:ext cx="3961604" cy="73612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7" name="矩形 6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55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74" y="2919049"/>
            <a:ext cx="432686" cy="47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3454" name="Group 30"/>
          <p:cNvGrpSpPr>
            <a:grpSpLocks/>
          </p:cNvGrpSpPr>
          <p:nvPr/>
        </p:nvGrpSpPr>
        <p:grpSpPr bwMode="auto">
          <a:xfrm>
            <a:off x="522595" y="1956743"/>
            <a:ext cx="8081953" cy="1417468"/>
            <a:chOff x="372" y="1220"/>
            <a:chExt cx="5753" cy="1009"/>
          </a:xfrm>
        </p:grpSpPr>
        <p:sp>
          <p:nvSpPr>
            <p:cNvPr id="743427" name="Text Box 3"/>
            <p:cNvSpPr txBox="1">
              <a:spLocks noChangeArrowheads="1"/>
            </p:cNvSpPr>
            <p:nvPr/>
          </p:nvSpPr>
          <p:spPr bwMode="auto">
            <a:xfrm>
              <a:off x="372" y="1220"/>
              <a:ext cx="5753" cy="1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由于地球的自转，在地球上测得物体的重力并非是物体的真实重力，而是表观重力       </a:t>
              </a:r>
              <a:r>
                <a:rPr kumimoji="1" lang="en-US" altLang="zh-CN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</a:t>
              </a: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如图，    是物体所受引力    </a:t>
              </a:r>
            </a:p>
            <a:p>
              <a:pPr eaLnBrk="1" hangingPunct="1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和离心力     的矢量和．</a:t>
              </a:r>
            </a:p>
          </p:txBody>
        </p:sp>
        <p:pic>
          <p:nvPicPr>
            <p:cNvPr id="7434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6" y="1613"/>
              <a:ext cx="315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34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" y="1613"/>
              <a:ext cx="315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34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" y="1588"/>
              <a:ext cx="296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743432" name="Text Box 8"/>
          <p:cNvSpPr txBox="1">
            <a:spLocks noChangeArrowheads="1"/>
          </p:cNvSpPr>
          <p:nvPr/>
        </p:nvSpPr>
        <p:spPr bwMode="auto">
          <a:xfrm>
            <a:off x="809179" y="1390601"/>
            <a:ext cx="5346760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讨论：</a:t>
            </a:r>
            <a:r>
              <a:rPr kumimoji="1" lang="zh-CN" altLang="en-US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Wingdings" panose="05000000000000000000" pitchFamily="2" charset="2"/>
              </a:rPr>
              <a:t>（</a:t>
            </a:r>
            <a:r>
              <a:rPr kumimoji="1" lang="en-US" altLang="zh-CN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Wingdings" panose="05000000000000000000" pitchFamily="2" charset="2"/>
              </a:rPr>
              <a:t>1</a:t>
            </a:r>
            <a:r>
              <a:rPr kumimoji="1" lang="zh-CN" altLang="en-US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Wingdings" panose="05000000000000000000" pitchFamily="2" charset="2"/>
              </a:rPr>
              <a:t>）</a:t>
            </a:r>
            <a:r>
              <a:rPr kumimoji="1" lang="zh-CN" altLang="en-US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重力与纬度的关系</a:t>
            </a:r>
            <a:endParaRPr kumimoji="1" lang="zh-CN" altLang="en-US" sz="2301">
              <a:solidFill>
                <a:srgbClr val="99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434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84" y="3495028"/>
            <a:ext cx="2160619" cy="62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34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17" y="5280558"/>
            <a:ext cx="3986891" cy="55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3435" name="Group 11"/>
          <p:cNvGrpSpPr>
            <a:grpSpLocks/>
          </p:cNvGrpSpPr>
          <p:nvPr/>
        </p:nvGrpSpPr>
        <p:grpSpPr bwMode="auto">
          <a:xfrm>
            <a:off x="5867950" y="2916240"/>
            <a:ext cx="2819482" cy="3121519"/>
            <a:chOff x="3696" y="1812"/>
            <a:chExt cx="1776" cy="2117"/>
          </a:xfrm>
        </p:grpSpPr>
        <p:sp>
          <p:nvSpPr>
            <p:cNvPr id="743436" name="Oval 12"/>
            <p:cNvSpPr>
              <a:spLocks noChangeArrowheads="1"/>
            </p:cNvSpPr>
            <p:nvPr/>
          </p:nvSpPr>
          <p:spPr bwMode="auto">
            <a:xfrm>
              <a:off x="3696" y="2124"/>
              <a:ext cx="1584" cy="163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C0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 anchor="ctr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kumimoji="1" lang="zh-CN" altLang="en-US" sz="2301">
                <a:solidFill>
                  <a:srgbClr val="000C0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3437" name="Line 13"/>
            <p:cNvSpPr>
              <a:spLocks noChangeShapeType="1"/>
            </p:cNvSpPr>
            <p:nvPr/>
          </p:nvSpPr>
          <p:spPr bwMode="auto">
            <a:xfrm>
              <a:off x="4510" y="1865"/>
              <a:ext cx="0" cy="2064"/>
            </a:xfrm>
            <a:prstGeom prst="line">
              <a:avLst/>
            </a:prstGeom>
            <a:noFill/>
            <a:ln w="25400">
              <a:solidFill>
                <a:srgbClr val="000C0C"/>
              </a:solidFill>
              <a:round/>
              <a:headEnd type="stealth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3438" name="Line 14"/>
            <p:cNvSpPr>
              <a:spLocks noChangeShapeType="1"/>
            </p:cNvSpPr>
            <p:nvPr/>
          </p:nvSpPr>
          <p:spPr bwMode="auto">
            <a:xfrm>
              <a:off x="4510" y="2954"/>
              <a:ext cx="775" cy="0"/>
            </a:xfrm>
            <a:prstGeom prst="lin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3439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1812"/>
              <a:ext cx="19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C0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43440" name="Line 16"/>
            <p:cNvSpPr>
              <a:spLocks noChangeShapeType="1"/>
            </p:cNvSpPr>
            <p:nvPr/>
          </p:nvSpPr>
          <p:spPr bwMode="auto">
            <a:xfrm flipV="1">
              <a:off x="4512" y="2364"/>
              <a:ext cx="576" cy="576"/>
            </a:xfrm>
            <a:prstGeom prst="line">
              <a:avLst/>
            </a:prstGeom>
            <a:noFill/>
            <a:ln w="22225">
              <a:solidFill>
                <a:srgbClr val="000C0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3441" name="Line 17"/>
            <p:cNvSpPr>
              <a:spLocks noChangeShapeType="1"/>
            </p:cNvSpPr>
            <p:nvPr/>
          </p:nvSpPr>
          <p:spPr bwMode="auto">
            <a:xfrm>
              <a:off x="5088" y="2364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3442" name="Line 18"/>
            <p:cNvSpPr>
              <a:spLocks noChangeShapeType="1"/>
            </p:cNvSpPr>
            <p:nvPr/>
          </p:nvSpPr>
          <p:spPr bwMode="auto">
            <a:xfrm flipH="1">
              <a:off x="4656" y="2364"/>
              <a:ext cx="432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3443" name="Line 19"/>
            <p:cNvSpPr>
              <a:spLocks noChangeShapeType="1"/>
            </p:cNvSpPr>
            <p:nvPr/>
          </p:nvSpPr>
          <p:spPr bwMode="auto">
            <a:xfrm flipV="1">
              <a:off x="4998" y="2343"/>
              <a:ext cx="460" cy="483"/>
            </a:xfrm>
            <a:prstGeom prst="line">
              <a:avLst/>
            </a:prstGeom>
            <a:noFill/>
            <a:ln w="22225">
              <a:solidFill>
                <a:srgbClr val="000C0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3444" name="Line 20"/>
            <p:cNvSpPr>
              <a:spLocks noChangeShapeType="1"/>
            </p:cNvSpPr>
            <p:nvPr/>
          </p:nvSpPr>
          <p:spPr bwMode="auto">
            <a:xfrm flipH="1">
              <a:off x="4992" y="2364"/>
              <a:ext cx="96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3445" name="Line 21"/>
            <p:cNvSpPr>
              <a:spLocks noChangeShapeType="1"/>
            </p:cNvSpPr>
            <p:nvPr/>
          </p:nvSpPr>
          <p:spPr bwMode="auto">
            <a:xfrm>
              <a:off x="4626" y="2805"/>
              <a:ext cx="410" cy="0"/>
            </a:xfrm>
            <a:prstGeom prst="line">
              <a:avLst/>
            </a:prstGeom>
            <a:noFill/>
            <a:ln w="22225">
              <a:solidFill>
                <a:srgbClr val="000C0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3446" name="Picture 2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2824"/>
              <a:ext cx="155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3447" name="Picture 2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" y="2354"/>
              <a:ext cx="262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3448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" y="2659"/>
              <a:ext cx="279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3449" name="Picture 2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" y="2024"/>
              <a:ext cx="273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43450" name="Line 26"/>
            <p:cNvSpPr>
              <a:spLocks noChangeShapeType="1"/>
            </p:cNvSpPr>
            <p:nvPr/>
          </p:nvSpPr>
          <p:spPr bwMode="auto">
            <a:xfrm>
              <a:off x="4513" y="2369"/>
              <a:ext cx="549" cy="0"/>
            </a:xfrm>
            <a:prstGeom prst="lin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3451" name="Picture 2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" y="2161"/>
              <a:ext cx="193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3452" name="Picture 2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" y="2961"/>
              <a:ext cx="2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43453" name="Picture 2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63" y="4402544"/>
            <a:ext cx="3954579" cy="56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1" name="组合 30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32" name="矩形 31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7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3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450" name="Group 2"/>
          <p:cNvGrpSpPr>
            <a:grpSpLocks/>
          </p:cNvGrpSpPr>
          <p:nvPr/>
        </p:nvGrpSpPr>
        <p:grpSpPr bwMode="auto">
          <a:xfrm>
            <a:off x="532429" y="2573463"/>
            <a:ext cx="8066500" cy="1743386"/>
            <a:chOff x="565" y="1169"/>
            <a:chExt cx="5082" cy="1182"/>
          </a:xfrm>
        </p:grpSpPr>
        <p:sp>
          <p:nvSpPr>
            <p:cNvPr id="744451" name="Text Box 3"/>
            <p:cNvSpPr txBox="1">
              <a:spLocks noChangeArrowheads="1"/>
            </p:cNvSpPr>
            <p:nvPr/>
          </p:nvSpPr>
          <p:spPr bwMode="auto">
            <a:xfrm>
              <a:off x="1124" y="1998"/>
              <a:ext cx="113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kumimoji="1" lang="zh-CN" altLang="en-US" sz="230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4452" name="Text Box 4"/>
            <p:cNvSpPr txBox="1">
              <a:spLocks noChangeArrowheads="1"/>
            </p:cNvSpPr>
            <p:nvPr/>
          </p:nvSpPr>
          <p:spPr bwMode="auto">
            <a:xfrm>
              <a:off x="565" y="1368"/>
              <a:ext cx="1460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由于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               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故</a:t>
              </a:r>
              <a:endParaRPr kumimoji="1" lang="zh-CN" altLang="en-US" sz="230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4445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" y="1361"/>
              <a:ext cx="74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445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169"/>
              <a:ext cx="3590" cy="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445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1777"/>
              <a:ext cx="2103" cy="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44458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22" y="5126028"/>
            <a:ext cx="3259192" cy="84570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4461" name="Group 13"/>
          <p:cNvGrpSpPr>
            <a:grpSpLocks/>
          </p:cNvGrpSpPr>
          <p:nvPr/>
        </p:nvGrpSpPr>
        <p:grpSpPr bwMode="auto">
          <a:xfrm>
            <a:off x="477640" y="4521953"/>
            <a:ext cx="7699842" cy="500117"/>
            <a:chOff x="340" y="3046"/>
            <a:chExt cx="5481" cy="356"/>
          </a:xfrm>
        </p:grpSpPr>
        <p:sp>
          <p:nvSpPr>
            <p:cNvPr id="744457" name="Text Box 9"/>
            <p:cNvSpPr txBox="1">
              <a:spLocks noChangeArrowheads="1"/>
            </p:cNvSpPr>
            <p:nvPr/>
          </p:nvSpPr>
          <p:spPr bwMode="auto">
            <a:xfrm>
              <a:off x="340" y="3046"/>
              <a:ext cx="5481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实际上由于自转效应，地球稍呈扁平，      较准确的结果是</a:t>
              </a:r>
              <a:endParaRPr kumimoji="1" lang="zh-CN" altLang="en-US" sz="230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pic>
          <p:nvPicPr>
            <p:cNvPr id="744459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" y="3101"/>
              <a:ext cx="291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44460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8" y="1502987"/>
            <a:ext cx="7917589" cy="91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5" name="矩形 1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7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4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17" y="2064917"/>
            <a:ext cx="4367599" cy="169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5475" name="Group 3"/>
          <p:cNvGrpSpPr>
            <a:grpSpLocks/>
          </p:cNvGrpSpPr>
          <p:nvPr/>
        </p:nvGrpSpPr>
        <p:grpSpPr bwMode="auto">
          <a:xfrm>
            <a:off x="611099" y="1487533"/>
            <a:ext cx="4013757" cy="470617"/>
            <a:chOff x="803" y="889"/>
            <a:chExt cx="2528" cy="319"/>
          </a:xfrm>
        </p:grpSpPr>
        <p:sp>
          <p:nvSpPr>
            <p:cNvPr id="745476" name="Text Box 4"/>
            <p:cNvSpPr txBox="1">
              <a:spLocks noChangeArrowheads="1"/>
            </p:cNvSpPr>
            <p:nvPr/>
          </p:nvSpPr>
          <p:spPr bwMode="auto">
            <a:xfrm>
              <a:off x="803" y="889"/>
              <a:ext cx="2528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 与      的夹角    ，由图知为</a:t>
              </a:r>
            </a:p>
          </p:txBody>
        </p:sp>
        <p:pic>
          <p:nvPicPr>
            <p:cNvPr id="74547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908"/>
              <a:ext cx="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78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" y="904"/>
              <a:ext cx="272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7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" y="953"/>
              <a:ext cx="17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45480" name="Group 8"/>
          <p:cNvGrpSpPr>
            <a:grpSpLocks/>
          </p:cNvGrpSpPr>
          <p:nvPr/>
        </p:nvGrpSpPr>
        <p:grpSpPr bwMode="auto">
          <a:xfrm>
            <a:off x="5724658" y="1421507"/>
            <a:ext cx="2819482" cy="3122924"/>
            <a:chOff x="3606" y="799"/>
            <a:chExt cx="1776" cy="2117"/>
          </a:xfrm>
        </p:grpSpPr>
        <p:sp>
          <p:nvSpPr>
            <p:cNvPr id="745481" name="Oval 9"/>
            <p:cNvSpPr>
              <a:spLocks noChangeArrowheads="1"/>
            </p:cNvSpPr>
            <p:nvPr/>
          </p:nvSpPr>
          <p:spPr bwMode="auto">
            <a:xfrm>
              <a:off x="3606" y="1111"/>
              <a:ext cx="1584" cy="163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rgbClr val="000C0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 anchor="ctr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kumimoji="1" lang="zh-CN" altLang="en-US" sz="2301">
                <a:solidFill>
                  <a:srgbClr val="000C0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5482" name="Line 10"/>
            <p:cNvSpPr>
              <a:spLocks noChangeShapeType="1"/>
            </p:cNvSpPr>
            <p:nvPr/>
          </p:nvSpPr>
          <p:spPr bwMode="auto">
            <a:xfrm>
              <a:off x="4420" y="852"/>
              <a:ext cx="0" cy="2064"/>
            </a:xfrm>
            <a:prstGeom prst="line">
              <a:avLst/>
            </a:prstGeom>
            <a:noFill/>
            <a:ln w="25400">
              <a:solidFill>
                <a:srgbClr val="000C0C"/>
              </a:solidFill>
              <a:round/>
              <a:headEnd type="stealth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5483" name="Line 11"/>
            <p:cNvSpPr>
              <a:spLocks noChangeShapeType="1"/>
            </p:cNvSpPr>
            <p:nvPr/>
          </p:nvSpPr>
          <p:spPr bwMode="auto">
            <a:xfrm>
              <a:off x="4420" y="1941"/>
              <a:ext cx="775" cy="0"/>
            </a:xfrm>
            <a:prstGeom prst="lin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5484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799"/>
              <a:ext cx="19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C0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45485" name="Line 13"/>
            <p:cNvSpPr>
              <a:spLocks noChangeShapeType="1"/>
            </p:cNvSpPr>
            <p:nvPr/>
          </p:nvSpPr>
          <p:spPr bwMode="auto">
            <a:xfrm flipV="1">
              <a:off x="4422" y="1351"/>
              <a:ext cx="576" cy="576"/>
            </a:xfrm>
            <a:prstGeom prst="line">
              <a:avLst/>
            </a:prstGeom>
            <a:noFill/>
            <a:ln w="22225">
              <a:solidFill>
                <a:srgbClr val="000C0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5486" name="Line 14"/>
            <p:cNvSpPr>
              <a:spLocks noChangeShapeType="1"/>
            </p:cNvSpPr>
            <p:nvPr/>
          </p:nvSpPr>
          <p:spPr bwMode="auto">
            <a:xfrm>
              <a:off x="4998" y="1351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5487" name="Line 15"/>
            <p:cNvSpPr>
              <a:spLocks noChangeShapeType="1"/>
            </p:cNvSpPr>
            <p:nvPr/>
          </p:nvSpPr>
          <p:spPr bwMode="auto">
            <a:xfrm flipH="1">
              <a:off x="4566" y="1351"/>
              <a:ext cx="432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5488" name="Line 16"/>
            <p:cNvSpPr>
              <a:spLocks noChangeShapeType="1"/>
            </p:cNvSpPr>
            <p:nvPr/>
          </p:nvSpPr>
          <p:spPr bwMode="auto">
            <a:xfrm flipV="1">
              <a:off x="4908" y="1330"/>
              <a:ext cx="460" cy="483"/>
            </a:xfrm>
            <a:prstGeom prst="line">
              <a:avLst/>
            </a:prstGeom>
            <a:noFill/>
            <a:ln w="22225">
              <a:solidFill>
                <a:srgbClr val="000C0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5489" name="Line 17"/>
            <p:cNvSpPr>
              <a:spLocks noChangeShapeType="1"/>
            </p:cNvSpPr>
            <p:nvPr/>
          </p:nvSpPr>
          <p:spPr bwMode="auto">
            <a:xfrm flipH="1">
              <a:off x="4902" y="1351"/>
              <a:ext cx="96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5490" name="Line 18"/>
            <p:cNvSpPr>
              <a:spLocks noChangeShapeType="1"/>
            </p:cNvSpPr>
            <p:nvPr/>
          </p:nvSpPr>
          <p:spPr bwMode="auto">
            <a:xfrm>
              <a:off x="4536" y="1792"/>
              <a:ext cx="410" cy="0"/>
            </a:xfrm>
            <a:prstGeom prst="line">
              <a:avLst/>
            </a:prstGeom>
            <a:noFill/>
            <a:ln w="22225">
              <a:solidFill>
                <a:srgbClr val="000C0C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5491" name="Picture 1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" y="1811"/>
              <a:ext cx="155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92" name="Picture 2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3" y="1265"/>
              <a:ext cx="262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93" name="Picture 2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2" y="1646"/>
              <a:ext cx="279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94" name="Picture 2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" y="1011"/>
              <a:ext cx="273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95" name="Picture 2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" y="1948"/>
              <a:ext cx="2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5496" name="Picture 2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" y="1543"/>
              <a:ext cx="17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745497" name="Text Box 25"/>
          <p:cNvSpPr txBox="1">
            <a:spLocks noChangeArrowheads="1"/>
          </p:cNvSpPr>
          <p:nvPr/>
        </p:nvSpPr>
        <p:spPr bwMode="auto">
          <a:xfrm>
            <a:off x="684150" y="3853257"/>
            <a:ext cx="4603344" cy="97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上述讨论中未区分引力质量和惯性</a:t>
            </a:r>
          </a:p>
          <a:p>
            <a:pPr eaLnBrk="1" hangingPunct="1">
              <a:lnSpc>
                <a:spcPct val="125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质量，若要区分，则</a:t>
            </a:r>
          </a:p>
        </p:txBody>
      </p:sp>
      <p:pic>
        <p:nvPicPr>
          <p:cNvPr id="745498" name="Picture 2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66" y="4901256"/>
            <a:ext cx="3231095" cy="108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29" name="矩形 28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4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539222" y="3674844"/>
            <a:ext cx="2562399" cy="209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529388" y="1334408"/>
            <a:ext cx="2572233" cy="240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6503" name="Group 7"/>
          <p:cNvGrpSpPr>
            <a:grpSpLocks/>
          </p:cNvGrpSpPr>
          <p:nvPr/>
        </p:nvGrpSpPr>
        <p:grpSpPr bwMode="auto">
          <a:xfrm>
            <a:off x="684149" y="1531084"/>
            <a:ext cx="4679469" cy="3902601"/>
            <a:chOff x="487" y="917"/>
            <a:chExt cx="3331" cy="2778"/>
          </a:xfrm>
        </p:grpSpPr>
        <p:sp>
          <p:nvSpPr>
            <p:cNvPr id="746501" name="Text Box 5"/>
            <p:cNvSpPr txBox="1">
              <a:spLocks noChangeArrowheads="1"/>
            </p:cNvSpPr>
            <p:nvPr/>
          </p:nvSpPr>
          <p:spPr bwMode="auto">
            <a:xfrm>
              <a:off x="487" y="917"/>
              <a:ext cx="3331" cy="2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kumimoji="1" lang="zh-CN" altLang="en-US" sz="2478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   如果惯性质量与引力质量不成正比，此   角将因物体的质料不同而异．因而，若用细线将不同质料的物体悬挂起来，悬线将取不同的方向．匈牙利物理学厄特沃什利用此原理，在</a:t>
              </a:r>
              <a:r>
                <a:rPr kumimoji="1" lang="en-US" altLang="zh-CN" sz="2478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1908</a:t>
              </a:r>
              <a:r>
                <a:rPr kumimoji="1" lang="zh-CN" altLang="en-US" sz="2478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年完成了一个的</a:t>
              </a:r>
              <a:r>
                <a:rPr kumimoji="1" lang="zh-CN" altLang="en-US" sz="2478" b="1" u="sng">
                  <a:solidFill>
                    <a:srgbClr val="99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证明引力质量与惯性质量成正比的令人信服的实验</a:t>
              </a:r>
              <a:r>
                <a:rPr kumimoji="1" lang="zh-CN" altLang="en-US" sz="2478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．</a:t>
              </a:r>
            </a:p>
          </p:txBody>
        </p:sp>
        <p:pic>
          <p:nvPicPr>
            <p:cNvPr id="74650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" y="1382"/>
              <a:ext cx="20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9" name="矩形 8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4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Text Box 2"/>
          <p:cNvSpPr txBox="1">
            <a:spLocks noChangeArrowheads="1"/>
          </p:cNvSpPr>
          <p:nvPr/>
        </p:nvSpPr>
        <p:spPr bwMode="auto">
          <a:xfrm>
            <a:off x="533833" y="1390601"/>
            <a:ext cx="5807543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kumimoji="1" lang="en-US" altLang="zh-CN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kumimoji="1" lang="zh-CN" altLang="en-US" sz="2743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 地球同步卫星定位于赤道上空</a:t>
            </a:r>
          </a:p>
        </p:txBody>
      </p:sp>
      <p:pic>
        <p:nvPicPr>
          <p:cNvPr id="7475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47" y="3683274"/>
            <a:ext cx="5258257" cy="179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475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46" y="5532022"/>
            <a:ext cx="5334118" cy="38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7531" name="Group 11"/>
          <p:cNvGrpSpPr>
            <a:grpSpLocks/>
          </p:cNvGrpSpPr>
          <p:nvPr/>
        </p:nvGrpSpPr>
        <p:grpSpPr bwMode="auto">
          <a:xfrm>
            <a:off x="467806" y="1809239"/>
            <a:ext cx="8281438" cy="1859987"/>
            <a:chOff x="333" y="1115"/>
            <a:chExt cx="5895" cy="1324"/>
          </a:xfrm>
        </p:grpSpPr>
        <p:sp>
          <p:nvSpPr>
            <p:cNvPr id="747526" name="Text Box 6"/>
            <p:cNvSpPr txBox="1">
              <a:spLocks noChangeArrowheads="1"/>
            </p:cNvSpPr>
            <p:nvPr/>
          </p:nvSpPr>
          <p:spPr bwMode="auto">
            <a:xfrm>
              <a:off x="736" y="2025"/>
              <a:ext cx="128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kumimoji="1" lang="zh-CN" altLang="en-US" sz="2301">
                <a:solidFill>
                  <a:srgbClr val="000C0C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47527" name="Text Box 7"/>
            <p:cNvSpPr txBox="1">
              <a:spLocks noChangeArrowheads="1"/>
            </p:cNvSpPr>
            <p:nvPr/>
          </p:nvSpPr>
          <p:spPr bwMode="auto">
            <a:xfrm>
              <a:off x="333" y="1115"/>
              <a:ext cx="5895" cy="1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    地球同步卫星静止于地球上空，必须满足①表观重力     为零</a:t>
              </a:r>
              <a:r>
                <a:rPr kumimoji="1" lang="en-US" altLang="zh-CN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</a:t>
              </a: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只有当            时，引力和离心力的矢量和才有可能为零</a:t>
              </a:r>
              <a:r>
                <a:rPr kumimoji="1" lang="en-US" altLang="zh-CN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</a:t>
              </a: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故地球同步卫星只能定位于赤道上空；②卫星角速度恰等于地球自转角速度                                                    </a:t>
              </a:r>
              <a:r>
                <a:rPr kumimoji="1" lang="en-US" altLang="zh-CN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.</a:t>
              </a: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即</a:t>
              </a:r>
            </a:p>
          </p:txBody>
        </p:sp>
        <p:pic>
          <p:nvPicPr>
            <p:cNvPr id="747528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523"/>
              <a:ext cx="56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7529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" y="2139"/>
              <a:ext cx="2604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753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6" y="1208"/>
              <a:ext cx="307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3" name="矩形 12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47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22375" y="4384675"/>
            <a:ext cx="7921625" cy="1873250"/>
          </a:xfrm>
          <a:noFill/>
          <a:ln/>
          <a:extLst>
            <a:ext uri="{91240B29-F687-4F45-9708-019B960494DF}">
              <a14:hiddenLine xmlns:a14="http://schemas.microsoft.com/office/drawing/2010/main" w="31750" cap="flat" cmpd="sng" algn="ctr">
                <a:solidFill>
                  <a:srgbClr val="FFFF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lIns="88662" tIns="44330" rIns="88662" bIns="44330" rtlCol="0">
            <a:spAutoFit/>
          </a:bodyPr>
          <a:lstStyle/>
          <a:p>
            <a:pPr marL="0" indent="0" defTabSz="809153">
              <a:lnSpc>
                <a:spcPct val="110000"/>
              </a:lnSpc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kumimoji="1" lang="zh-CN" altLang="en-US" sz="2212">
                <a:solidFill>
                  <a:srgbClr val="000000"/>
                </a:solidFill>
                <a:latin typeface="华文细黑" panose="02010600040101010101" pitchFamily="2" charset="-122"/>
              </a:rPr>
              <a:t>解释</a:t>
            </a:r>
          </a:p>
          <a:p>
            <a:pPr marL="404576" lvl="1" indent="0" defTabSz="809153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¼"/>
            </a:pPr>
            <a:r>
              <a:rPr kumimoji="1" lang="zh-CN" altLang="en-US" sz="2212" b="1">
                <a:solidFill>
                  <a:srgbClr val="000000"/>
                </a:solidFill>
                <a:latin typeface="华文细黑" panose="02010600040101010101" pitchFamily="2" charset="-122"/>
              </a:rPr>
              <a:t>为何在旋转的纸上画出的是曲线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</a:p>
          <a:p>
            <a:pPr marL="404576" lvl="1" indent="0" defTabSz="809153">
              <a:lnSpc>
                <a:spcPct val="110000"/>
              </a:lnSpc>
              <a:buClr>
                <a:srgbClr val="FF3300"/>
              </a:buClr>
              <a:buFont typeface="Wingdings" panose="05000000000000000000" pitchFamily="2" charset="2"/>
              <a:buChar char="½"/>
            </a:pPr>
            <a:r>
              <a:rPr kumimoji="1" lang="zh-CN" altLang="en-US" sz="2212" b="1">
                <a:solidFill>
                  <a:srgbClr val="000000"/>
                </a:solidFill>
                <a:latin typeface="华文细黑" panose="02010600040101010101" pitchFamily="2" charset="-122"/>
              </a:rPr>
              <a:t>有何已学过的物理定律可以解释这个现象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</a:rPr>
              <a:t>?</a:t>
            </a:r>
          </a:p>
          <a:p>
            <a:pPr marL="0" indent="0" defTabSz="809153">
              <a:lnSpc>
                <a:spcPct val="110000"/>
              </a:lnSpc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kumimoji="1" lang="zh-CN" altLang="en-US" sz="2212">
                <a:solidFill>
                  <a:srgbClr val="000000"/>
                </a:solidFill>
                <a:latin typeface="华文细黑" panose="02010600040101010101" pitchFamily="2" charset="-122"/>
              </a:rPr>
              <a:t>推论：地球的自转会产生什么效应？</a:t>
            </a:r>
          </a:p>
        </p:txBody>
      </p:sp>
      <p:sp>
        <p:nvSpPr>
          <p:cNvPr id="748546" name="Rectangle 2"/>
          <p:cNvSpPr>
            <a:spLocks noChangeArrowheads="1"/>
          </p:cNvSpPr>
          <p:nvPr/>
        </p:nvSpPr>
        <p:spPr bwMode="auto">
          <a:xfrm>
            <a:off x="1115431" y="1262762"/>
            <a:ext cx="6841493" cy="320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FFFF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FF99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实验</a:t>
            </a:r>
          </a:p>
          <a:p>
            <a:pPr lvl="1" eaLnBrk="1" hangingPunct="1">
              <a:lnSpc>
                <a:spcPct val="11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·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在纸上画一条直线</a:t>
            </a:r>
          </a:p>
          <a:p>
            <a:pPr lvl="1" eaLnBrk="1" hangingPunct="1">
              <a:lnSpc>
                <a:spcPct val="11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¸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在旋转的纸上画一条直线</a:t>
            </a:r>
          </a:p>
          <a:p>
            <a:pPr eaLnBrk="1" hangingPunct="1">
              <a:lnSpc>
                <a:spcPct val="110000"/>
              </a:lnSpc>
              <a:buClr>
                <a:srgbClr val="FF99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讨论</a:t>
            </a:r>
          </a:p>
          <a:p>
            <a:pPr lvl="1" eaLnBrk="1" hangingPunct="1">
              <a:lnSpc>
                <a:spcPct val="11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¹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有何发现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?</a:t>
            </a:r>
          </a:p>
          <a:p>
            <a:pPr eaLnBrk="1" hangingPunct="1">
              <a:lnSpc>
                <a:spcPct val="110000"/>
              </a:lnSpc>
              <a:buClr>
                <a:srgbClr val="FF99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结论</a:t>
            </a:r>
          </a:p>
          <a:p>
            <a:pPr lvl="1" eaLnBrk="1" hangingPunct="1">
              <a:lnSpc>
                <a:spcPct val="11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º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影响划线的因素</a:t>
            </a:r>
          </a:p>
          <a:p>
            <a:pPr lvl="1" eaLnBrk="1" hangingPunct="1">
              <a:lnSpc>
                <a:spcPct val="11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»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线偏转方向和纸旋转方向的关系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惯性离心力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63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4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4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4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74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74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74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74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74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74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74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74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4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29291" y="1857430"/>
            <a:ext cx="4351798" cy="1199004"/>
            <a:chOff x="1775500" y="2426882"/>
            <a:chExt cx="4351798" cy="1199004"/>
          </a:xfrm>
        </p:grpSpPr>
        <p:sp>
          <p:nvSpPr>
            <p:cNvPr id="4" name="矩形 3"/>
            <p:cNvSpPr/>
            <p:nvPr/>
          </p:nvSpPr>
          <p:spPr>
            <a:xfrm>
              <a:off x="1775500" y="2426882"/>
              <a:ext cx="43043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3200" b="1" dirty="0" smtClean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非惯性系下质点动力学</a:t>
              </a:r>
              <a:endParaRPr lang="en-US" altLang="zh-CN" sz="3200" b="1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775500" y="3134105"/>
              <a:ext cx="433873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775500" y="3256554"/>
              <a:ext cx="4351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54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9569" y="1515228"/>
            <a:ext cx="8354488" cy="1257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若物体相对于转动参考系作相对运动，则由转动参考系的观察者看来，除了惯性离心力外，物体还受到另一惯性力的作用，此力称为</a:t>
            </a:r>
            <a:r>
              <a:rPr kumimoji="1" lang="zh-CN" altLang="en-US" sz="2301" b="1" u="sng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科里奥利力（法国人</a:t>
            </a:r>
            <a:r>
              <a:rPr kumimoji="1" lang="en-US" altLang="zh-CN" sz="2301" b="1" u="sng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G.Coriolis 1835</a:t>
            </a:r>
            <a:r>
              <a:rPr kumimoji="1" lang="zh-CN" altLang="en-US" sz="2301" b="1" u="sng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年提出）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612694" y="2684039"/>
            <a:ext cx="4609228" cy="938707"/>
            <a:chOff x="567" y="2096"/>
            <a:chExt cx="2903" cy="636"/>
          </a:xfrm>
        </p:grpSpPr>
        <p:sp>
          <p:nvSpPr>
            <p:cNvPr id="749573" name="Rectangle 5"/>
            <p:cNvSpPr>
              <a:spLocks noChangeArrowheads="1"/>
            </p:cNvSpPr>
            <p:nvPr/>
          </p:nvSpPr>
          <p:spPr bwMode="auto">
            <a:xfrm>
              <a:off x="567" y="2096"/>
              <a:ext cx="2903" cy="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FF00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      考虑相对于转动参考系矢量</a:t>
              </a:r>
            </a:p>
            <a:p>
              <a:pPr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    是恒定的，则                   时间内</a:t>
              </a:r>
            </a:p>
          </p:txBody>
        </p:sp>
        <p:pic>
          <p:nvPicPr>
            <p:cNvPr id="749574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" y="2418"/>
              <a:ext cx="199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957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" y="2434"/>
              <a:ext cx="803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4957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245" y="3687085"/>
            <a:ext cx="2157810" cy="47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49577" name="Rectangle 9"/>
          <p:cNvSpPr>
            <a:spLocks noChangeArrowheads="1"/>
          </p:cNvSpPr>
          <p:nvPr/>
        </p:nvSpPr>
        <p:spPr bwMode="auto">
          <a:xfrm>
            <a:off x="720866" y="4227943"/>
            <a:ext cx="4571298" cy="51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在静止系内对时间求导</a:t>
            </a:r>
          </a:p>
        </p:txBody>
      </p:sp>
      <p:pic>
        <p:nvPicPr>
          <p:cNvPr id="749578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15" y="4840447"/>
            <a:ext cx="2399440" cy="85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49597" name="Group 29"/>
          <p:cNvGrpSpPr>
            <a:grpSpLocks/>
          </p:cNvGrpSpPr>
          <p:nvPr/>
        </p:nvGrpSpPr>
        <p:grpSpPr bwMode="auto">
          <a:xfrm>
            <a:off x="5580152" y="2765521"/>
            <a:ext cx="3138377" cy="2981037"/>
            <a:chOff x="3978" y="2042"/>
            <a:chExt cx="2234" cy="2122"/>
          </a:xfrm>
        </p:grpSpPr>
        <p:sp>
          <p:nvSpPr>
            <p:cNvPr id="749580" name="Line 12"/>
            <p:cNvSpPr>
              <a:spLocks noChangeAspect="1" noChangeShapeType="1"/>
            </p:cNvSpPr>
            <p:nvPr/>
          </p:nvSpPr>
          <p:spPr bwMode="auto">
            <a:xfrm>
              <a:off x="5011" y="3039"/>
              <a:ext cx="1" cy="997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9581" name="Text Box 13"/>
            <p:cNvSpPr txBox="1">
              <a:spLocks noChangeAspect="1" noChangeArrowheads="1"/>
            </p:cNvSpPr>
            <p:nvPr/>
          </p:nvSpPr>
          <p:spPr bwMode="auto">
            <a:xfrm>
              <a:off x="4794" y="3848"/>
              <a:ext cx="232" cy="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30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49582" name="Oval 14"/>
            <p:cNvSpPr>
              <a:spLocks noChangeAspect="1" noChangeArrowheads="1"/>
            </p:cNvSpPr>
            <p:nvPr/>
          </p:nvSpPr>
          <p:spPr bwMode="auto">
            <a:xfrm>
              <a:off x="3978" y="2499"/>
              <a:ext cx="1977" cy="543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49583" name="Line 15"/>
            <p:cNvSpPr>
              <a:spLocks noChangeAspect="1" noChangeShapeType="1"/>
            </p:cNvSpPr>
            <p:nvPr/>
          </p:nvSpPr>
          <p:spPr bwMode="auto">
            <a:xfrm flipV="1">
              <a:off x="5003" y="2042"/>
              <a:ext cx="1" cy="68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49584" name="Picture 1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3239"/>
              <a:ext cx="32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49585" name="Line 17"/>
            <p:cNvSpPr>
              <a:spLocks noChangeAspect="1" noChangeShapeType="1"/>
            </p:cNvSpPr>
            <p:nvPr/>
          </p:nvSpPr>
          <p:spPr bwMode="auto">
            <a:xfrm>
              <a:off x="5015" y="2743"/>
              <a:ext cx="208" cy="32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49586" name="Line 18"/>
            <p:cNvSpPr>
              <a:spLocks noChangeAspect="1" noChangeShapeType="1"/>
            </p:cNvSpPr>
            <p:nvPr/>
          </p:nvSpPr>
          <p:spPr bwMode="auto">
            <a:xfrm>
              <a:off x="5003" y="2714"/>
              <a:ext cx="830" cy="19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49587" name="Line 19"/>
            <p:cNvSpPr>
              <a:spLocks noChangeAspect="1" noChangeShapeType="1"/>
            </p:cNvSpPr>
            <p:nvPr/>
          </p:nvSpPr>
          <p:spPr bwMode="auto">
            <a:xfrm flipV="1">
              <a:off x="5015" y="3001"/>
              <a:ext cx="208" cy="1030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sp>
          <p:nvSpPr>
            <p:cNvPr id="749588" name="Line 20"/>
            <p:cNvSpPr>
              <a:spLocks noChangeShapeType="1"/>
            </p:cNvSpPr>
            <p:nvPr/>
          </p:nvSpPr>
          <p:spPr bwMode="auto">
            <a:xfrm flipV="1">
              <a:off x="5033" y="2895"/>
              <a:ext cx="796" cy="1096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pic>
          <p:nvPicPr>
            <p:cNvPr id="749589" name="Picture 2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" y="3192"/>
              <a:ext cx="624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49590" name="Line 22"/>
            <p:cNvSpPr>
              <a:spLocks noChangeShapeType="1"/>
            </p:cNvSpPr>
            <p:nvPr/>
          </p:nvSpPr>
          <p:spPr bwMode="auto">
            <a:xfrm flipV="1">
              <a:off x="5187" y="2895"/>
              <a:ext cx="615" cy="143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593"/>
            </a:p>
          </p:txBody>
        </p:sp>
        <p:pic>
          <p:nvPicPr>
            <p:cNvPr id="749591" name="Picture 2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" y="2993"/>
              <a:ext cx="256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9592" name="Picture 2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" y="3324"/>
              <a:ext cx="135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9593" name="Picture 2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" y="2077"/>
              <a:ext cx="218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9594" name="Picture 2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" y="2781"/>
              <a:ext cx="313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49595" name="Picture 2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" y="2809"/>
              <a:ext cx="487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30" name="矩形 29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4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/>
      <p:bldP spid="7495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594" name="Group 2"/>
          <p:cNvGrpSpPr>
            <a:grpSpLocks/>
          </p:cNvGrpSpPr>
          <p:nvPr/>
        </p:nvGrpSpPr>
        <p:grpSpPr bwMode="auto">
          <a:xfrm>
            <a:off x="1115430" y="1463652"/>
            <a:ext cx="2303912" cy="443397"/>
            <a:chOff x="703" y="618"/>
            <a:chExt cx="1451" cy="300"/>
          </a:xfrm>
        </p:grpSpPr>
        <p:sp>
          <p:nvSpPr>
            <p:cNvPr id="750595" name="Text Box 3"/>
            <p:cNvSpPr txBox="1">
              <a:spLocks noChangeArrowheads="1"/>
            </p:cNvSpPr>
            <p:nvPr/>
          </p:nvSpPr>
          <p:spPr bwMode="auto">
            <a:xfrm>
              <a:off x="703" y="618"/>
              <a:ext cx="145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FF00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anose="02010609030101010101" pitchFamily="49" charset="-122"/>
                </a:rPr>
                <a:t>取            ，则</a:t>
              </a:r>
            </a:p>
          </p:txBody>
        </p:sp>
        <p:pic>
          <p:nvPicPr>
            <p:cNvPr id="75059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618"/>
              <a:ext cx="481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505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47" y="1304906"/>
            <a:ext cx="2375557" cy="91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059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77" y="2768733"/>
            <a:ext cx="5995789" cy="2532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0599" name="Rectangle 7"/>
          <p:cNvSpPr>
            <a:spLocks noChangeArrowheads="1"/>
          </p:cNvSpPr>
          <p:nvPr/>
        </p:nvSpPr>
        <p:spPr bwMode="auto">
          <a:xfrm>
            <a:off x="1008664" y="2090203"/>
            <a:ext cx="4571298" cy="51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在静止系内再次对时间求导</a:t>
            </a:r>
          </a:p>
        </p:txBody>
      </p:sp>
      <p:sp>
        <p:nvSpPr>
          <p:cNvPr id="750600" name="Rectangle 8"/>
          <p:cNvSpPr>
            <a:spLocks noChangeArrowheads="1"/>
          </p:cNvSpPr>
          <p:nvPr/>
        </p:nvSpPr>
        <p:spPr bwMode="auto">
          <a:xfrm>
            <a:off x="1187077" y="5503926"/>
            <a:ext cx="47561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则</a:t>
            </a:r>
          </a:p>
        </p:txBody>
      </p:sp>
      <p:pic>
        <p:nvPicPr>
          <p:cNvPr id="75060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65" y="5385921"/>
            <a:ext cx="5119179" cy="63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2" name="矩形 11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1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6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37" y="2157634"/>
            <a:ext cx="6418641" cy="63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51619" name="Group 3"/>
          <p:cNvGrpSpPr>
            <a:grpSpLocks/>
          </p:cNvGrpSpPr>
          <p:nvPr/>
        </p:nvGrpSpPr>
        <p:grpSpPr bwMode="auto">
          <a:xfrm>
            <a:off x="2771719" y="1354075"/>
            <a:ext cx="2879889" cy="668696"/>
            <a:chOff x="2064" y="618"/>
            <a:chExt cx="1814" cy="454"/>
          </a:xfrm>
        </p:grpSpPr>
        <p:sp>
          <p:nvSpPr>
            <p:cNvPr id="751620" name="AutoShape 4"/>
            <p:cNvSpPr>
              <a:spLocks noChangeArrowheads="1"/>
            </p:cNvSpPr>
            <p:nvPr/>
          </p:nvSpPr>
          <p:spPr bwMode="auto">
            <a:xfrm>
              <a:off x="2064" y="618"/>
              <a:ext cx="1769" cy="454"/>
            </a:xfrm>
            <a:prstGeom prst="wedgeRectCallout">
              <a:avLst>
                <a:gd name="adj1" fmla="val -43750"/>
                <a:gd name="adj2" fmla="val 70000"/>
              </a:avLst>
            </a:prstGeom>
            <a:noFill/>
            <a:ln w="19050">
              <a:solidFill>
                <a:srgbClr val="00FF00"/>
              </a:solidFill>
              <a:miter lim="800000"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zh-CN" altLang="en-US" sz="1770">
                <a:solidFill>
                  <a:srgbClr val="000000"/>
                </a:solidFill>
                <a:ea typeface="华文新魏" panose="02010800040101010101" pitchFamily="2" charset="-122"/>
              </a:endParaRPr>
            </a:p>
          </p:txBody>
        </p:sp>
        <p:sp>
          <p:nvSpPr>
            <p:cNvPr id="751621" name="Text Box 5"/>
            <p:cNvSpPr txBox="1">
              <a:spLocks noChangeArrowheads="1"/>
            </p:cNvSpPr>
            <p:nvPr/>
          </p:nvSpPr>
          <p:spPr bwMode="auto">
            <a:xfrm>
              <a:off x="2064" y="693"/>
              <a:ext cx="1814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FF00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78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新魏" panose="02010800040101010101" pitchFamily="2" charset="-122"/>
                </a:rPr>
                <a:t>实际受到的合外力</a:t>
              </a:r>
            </a:p>
          </p:txBody>
        </p:sp>
      </p:grpSp>
      <p:grpSp>
        <p:nvGrpSpPr>
          <p:cNvPr id="751622" name="Group 6"/>
          <p:cNvGrpSpPr>
            <a:grpSpLocks/>
          </p:cNvGrpSpPr>
          <p:nvPr/>
        </p:nvGrpSpPr>
        <p:grpSpPr bwMode="auto">
          <a:xfrm>
            <a:off x="6373687" y="2961194"/>
            <a:ext cx="2303912" cy="668696"/>
            <a:chOff x="4060" y="1798"/>
            <a:chExt cx="1451" cy="453"/>
          </a:xfrm>
        </p:grpSpPr>
        <p:sp>
          <p:nvSpPr>
            <p:cNvPr id="751623" name="AutoShape 7"/>
            <p:cNvSpPr>
              <a:spLocks noChangeArrowheads="1"/>
            </p:cNvSpPr>
            <p:nvPr/>
          </p:nvSpPr>
          <p:spPr bwMode="auto">
            <a:xfrm rot="10800000" flipH="1">
              <a:off x="4060" y="1798"/>
              <a:ext cx="1451" cy="453"/>
            </a:xfrm>
            <a:prstGeom prst="wedgeRectCallout">
              <a:avLst>
                <a:gd name="adj1" fmla="val -35231"/>
                <a:gd name="adj2" fmla="val 78648"/>
              </a:avLst>
            </a:prstGeom>
            <a:noFill/>
            <a:ln w="19050">
              <a:solidFill>
                <a:srgbClr val="00FF00"/>
              </a:solidFill>
              <a:miter lim="800000"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88662" tIns="44330" rIns="88662" bIns="44330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zh-CN" altLang="en-US" sz="1770">
                <a:solidFill>
                  <a:srgbClr val="000000"/>
                </a:solidFill>
                <a:ea typeface="华文新魏" panose="02010800040101010101" pitchFamily="2" charset="-122"/>
              </a:endParaRPr>
            </a:p>
          </p:txBody>
        </p:sp>
        <p:sp>
          <p:nvSpPr>
            <p:cNvPr id="751624" name="Text Box 8"/>
            <p:cNvSpPr txBox="1">
              <a:spLocks noChangeArrowheads="1"/>
            </p:cNvSpPr>
            <p:nvPr/>
          </p:nvSpPr>
          <p:spPr bwMode="auto">
            <a:xfrm>
              <a:off x="4150" y="1862"/>
              <a:ext cx="1315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FF00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743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新魏" panose="02010800040101010101" pitchFamily="2" charset="-122"/>
                </a:rPr>
                <a:t>科里奥利力</a:t>
              </a:r>
            </a:p>
          </p:txBody>
        </p:sp>
      </p:grpSp>
      <p:grpSp>
        <p:nvGrpSpPr>
          <p:cNvPr id="751625" name="Group 9"/>
          <p:cNvGrpSpPr>
            <a:grpSpLocks/>
          </p:cNvGrpSpPr>
          <p:nvPr/>
        </p:nvGrpSpPr>
        <p:grpSpPr bwMode="auto">
          <a:xfrm>
            <a:off x="2555375" y="2959789"/>
            <a:ext cx="2303912" cy="668696"/>
            <a:chOff x="1655" y="1797"/>
            <a:chExt cx="1451" cy="453"/>
          </a:xfrm>
        </p:grpSpPr>
        <p:sp>
          <p:nvSpPr>
            <p:cNvPr id="751626" name="AutoShape 10"/>
            <p:cNvSpPr>
              <a:spLocks noChangeArrowheads="1"/>
            </p:cNvSpPr>
            <p:nvPr/>
          </p:nvSpPr>
          <p:spPr bwMode="auto">
            <a:xfrm rot="10800000">
              <a:off x="1655" y="1797"/>
              <a:ext cx="1451" cy="453"/>
            </a:xfrm>
            <a:prstGeom prst="wedgeRectCallout">
              <a:avLst>
                <a:gd name="adj1" fmla="val -43750"/>
                <a:gd name="adj2" fmla="val 70000"/>
              </a:avLst>
            </a:prstGeom>
            <a:noFill/>
            <a:ln w="19050">
              <a:solidFill>
                <a:srgbClr val="00FF00"/>
              </a:solidFill>
              <a:miter lim="800000"/>
              <a:headE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88662" tIns="44330" rIns="88662" bIns="44330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lang="zh-CN" altLang="en-US" sz="1770">
                <a:solidFill>
                  <a:srgbClr val="000000"/>
                </a:solidFill>
                <a:ea typeface="华文新魏" panose="02010800040101010101" pitchFamily="2" charset="-122"/>
              </a:endParaRPr>
            </a:p>
          </p:txBody>
        </p:sp>
        <p:sp>
          <p:nvSpPr>
            <p:cNvPr id="751627" name="Text Box 11"/>
            <p:cNvSpPr txBox="1">
              <a:spLocks noChangeArrowheads="1"/>
            </p:cNvSpPr>
            <p:nvPr/>
          </p:nvSpPr>
          <p:spPr bwMode="auto">
            <a:xfrm>
              <a:off x="1746" y="1842"/>
              <a:ext cx="1315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FF00"/>
                  </a:solidFill>
                  <a:miter lim="800000"/>
                  <a:headEnd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743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新魏" panose="02010800040101010101" pitchFamily="2" charset="-122"/>
                </a:rPr>
                <a:t>惯性离心力</a:t>
              </a:r>
            </a:p>
          </p:txBody>
        </p:sp>
      </p:grpSp>
      <p:grpSp>
        <p:nvGrpSpPr>
          <p:cNvPr id="751628" name="Group 12"/>
          <p:cNvGrpSpPr>
            <a:grpSpLocks/>
          </p:cNvGrpSpPr>
          <p:nvPr/>
        </p:nvGrpSpPr>
        <p:grpSpPr bwMode="auto">
          <a:xfrm>
            <a:off x="1229222" y="4298587"/>
            <a:ext cx="6872399" cy="1475065"/>
            <a:chOff x="774" y="2838"/>
            <a:chExt cx="4329" cy="1000"/>
          </a:xfrm>
        </p:grpSpPr>
        <p:grpSp>
          <p:nvGrpSpPr>
            <p:cNvPr id="751629" name="Group 13"/>
            <p:cNvGrpSpPr>
              <a:grpSpLocks/>
            </p:cNvGrpSpPr>
            <p:nvPr/>
          </p:nvGrpSpPr>
          <p:grpSpPr bwMode="auto">
            <a:xfrm>
              <a:off x="774" y="2838"/>
              <a:ext cx="2973" cy="456"/>
              <a:chOff x="884" y="2659"/>
              <a:chExt cx="2973" cy="456"/>
            </a:xfrm>
          </p:grpSpPr>
          <p:pic>
            <p:nvPicPr>
              <p:cNvPr id="751630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8" y="2659"/>
                <a:ext cx="1799" cy="4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51631" name="Rectangle 15"/>
              <p:cNvSpPr>
                <a:spLocks noChangeArrowheads="1"/>
              </p:cNvSpPr>
              <p:nvPr/>
            </p:nvSpPr>
            <p:spPr bwMode="auto">
              <a:xfrm>
                <a:off x="884" y="2729"/>
                <a:ext cx="1224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FF00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8662" tIns="44330" rIns="88662" bIns="44330">
                <a:spAutoFit/>
              </a:bodyPr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lang="zh-CN" altLang="en-US" sz="2743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新魏" panose="02010800040101010101" pitchFamily="2" charset="-122"/>
                  </a:rPr>
                  <a:t>科里奥利力</a:t>
                </a:r>
              </a:p>
            </p:txBody>
          </p:sp>
        </p:grpSp>
        <p:grpSp>
          <p:nvGrpSpPr>
            <p:cNvPr id="751632" name="Group 16"/>
            <p:cNvGrpSpPr>
              <a:grpSpLocks/>
            </p:cNvGrpSpPr>
            <p:nvPr/>
          </p:nvGrpSpPr>
          <p:grpSpPr bwMode="auto">
            <a:xfrm>
              <a:off x="1520" y="3385"/>
              <a:ext cx="3583" cy="453"/>
              <a:chOff x="1520" y="3295"/>
              <a:chExt cx="3583" cy="453"/>
            </a:xfrm>
          </p:grpSpPr>
          <p:grpSp>
            <p:nvGrpSpPr>
              <p:cNvPr id="751633" name="Group 17"/>
              <p:cNvGrpSpPr>
                <a:grpSpLocks/>
              </p:cNvGrpSpPr>
              <p:nvPr/>
            </p:nvGrpSpPr>
            <p:grpSpPr bwMode="auto">
              <a:xfrm>
                <a:off x="1520" y="3295"/>
                <a:ext cx="1843" cy="453"/>
                <a:chOff x="1475" y="3159"/>
                <a:chExt cx="1843" cy="453"/>
              </a:xfrm>
            </p:grpSpPr>
            <p:sp>
              <p:nvSpPr>
                <p:cNvPr id="751634" name="AutoShape 18"/>
                <p:cNvSpPr>
                  <a:spLocks noChangeArrowheads="1"/>
                </p:cNvSpPr>
                <p:nvPr/>
              </p:nvSpPr>
              <p:spPr bwMode="auto">
                <a:xfrm rot="10800000">
                  <a:off x="1519" y="3159"/>
                  <a:ext cx="1724" cy="453"/>
                </a:xfrm>
                <a:prstGeom prst="wedgeRectCallout">
                  <a:avLst>
                    <a:gd name="adj1" fmla="val -43750"/>
                    <a:gd name="adj2" fmla="val 70000"/>
                  </a:avLst>
                </a:prstGeom>
                <a:noFill/>
                <a:ln w="19050">
                  <a:solidFill>
                    <a:srgbClr val="00FF00"/>
                  </a:solidFill>
                  <a:miter lim="800000"/>
                  <a:headEnd/>
                  <a:tailEnd type="none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88662" tIns="44330" rIns="88662" bIns="44330"/>
                <a:lstStyle>
                  <a:lvl1pPr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501650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001713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503363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03425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4606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178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3750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322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buClrTx/>
                    <a:buSzTx/>
                    <a:buFontTx/>
                    <a:buNone/>
                  </a:pPr>
                  <a:endParaRPr lang="zh-CN" altLang="en-US" sz="1770">
                    <a:solidFill>
                      <a:srgbClr val="000000"/>
                    </a:solidFill>
                    <a:ea typeface="华文新魏" panose="02010800040101010101" pitchFamily="2" charset="-122"/>
                  </a:endParaRPr>
                </a:p>
              </p:txBody>
            </p:sp>
            <p:sp>
              <p:nvSpPr>
                <p:cNvPr id="75163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475" y="3228"/>
                  <a:ext cx="1843" cy="3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CC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FF00"/>
                      </a:solidFill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8662" tIns="44330" rIns="88662" bIns="44330">
                  <a:spAutoFit/>
                </a:bodyPr>
                <a:lstStyle>
                  <a:lvl1pPr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501650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001713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503363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03425" algn="l" defTabSz="1001713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4606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178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3750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32225" defTabSz="10017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478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ea typeface="华文新魏" panose="02010800040101010101" pitchFamily="2" charset="-122"/>
                    </a:rPr>
                    <a:t>转动系的角速度</a:t>
                  </a:r>
                </a:p>
              </p:txBody>
            </p:sp>
          </p:grpSp>
          <p:sp>
            <p:nvSpPr>
              <p:cNvPr id="751636" name="AutoShape 20"/>
              <p:cNvSpPr>
                <a:spLocks noChangeArrowheads="1"/>
              </p:cNvSpPr>
              <p:nvPr/>
            </p:nvSpPr>
            <p:spPr bwMode="auto">
              <a:xfrm rot="10800000" flipH="1">
                <a:off x="3379" y="3295"/>
                <a:ext cx="1633" cy="453"/>
              </a:xfrm>
              <a:prstGeom prst="wedgeRectCallout">
                <a:avLst>
                  <a:gd name="adj1" fmla="val -36958"/>
                  <a:gd name="adj2" fmla="val 78255"/>
                </a:avLst>
              </a:prstGeom>
              <a:noFill/>
              <a:ln w="19050">
                <a:solidFill>
                  <a:srgbClr val="00FF00"/>
                </a:solidFill>
                <a:miter lim="800000"/>
                <a:headEnd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88662" tIns="44330" rIns="88662" bIns="44330"/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zh-CN" altLang="en-US" sz="1770">
                  <a:solidFill>
                    <a:srgbClr val="000000"/>
                  </a:solidFill>
                  <a:ea typeface="华文新魏" panose="02010800040101010101" pitchFamily="2" charset="-122"/>
                </a:endParaRPr>
              </a:p>
            </p:txBody>
          </p:sp>
          <p:sp>
            <p:nvSpPr>
              <p:cNvPr id="751637" name="Text Box 21"/>
              <p:cNvSpPr txBox="1">
                <a:spLocks noChangeArrowheads="1"/>
              </p:cNvSpPr>
              <p:nvPr/>
            </p:nvSpPr>
            <p:spPr bwMode="auto">
              <a:xfrm>
                <a:off x="3288" y="3354"/>
                <a:ext cx="1815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FF00"/>
                    </a:solidFill>
                    <a:miter lim="800000"/>
                    <a:headEnd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8662" tIns="44330" rIns="88662" bIns="44330">
                <a:spAutoFit/>
              </a:bodyPr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78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华文新魏" panose="02010800040101010101" pitchFamily="2" charset="-122"/>
                  </a:rPr>
                  <a:t>质点的相对速度</a:t>
                </a: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24" name="矩形 23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7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ChangeArrowheads="1"/>
          </p:cNvSpPr>
          <p:nvPr/>
        </p:nvSpPr>
        <p:spPr bwMode="auto">
          <a:xfrm>
            <a:off x="429877" y="1392005"/>
            <a:ext cx="3686426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0000"/>
              </a:buClr>
              <a:buSzTx/>
              <a:buFont typeface="Wingdings" panose="05000000000000000000" pitchFamily="2" charset="2"/>
              <a:buChar char="±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科里奥利加速度的来源：</a:t>
            </a:r>
          </a:p>
        </p:txBody>
      </p:sp>
      <p:sp>
        <p:nvSpPr>
          <p:cNvPr id="752643" name="Rectangle 3"/>
          <p:cNvSpPr>
            <a:spLocks noChangeArrowheads="1"/>
          </p:cNvSpPr>
          <p:nvPr/>
        </p:nvSpPr>
        <p:spPr bwMode="auto">
          <a:xfrm>
            <a:off x="366660" y="1823287"/>
            <a:ext cx="8475303" cy="141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lnSpc>
                <a:spcPct val="125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·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一半来自</a:t>
            </a: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动参考系的转动造成相对速度的方向变化</a:t>
            </a: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</a:p>
          <a:p>
            <a:pPr lvl="1" eaLnBrk="1" hangingPunct="1">
              <a:lnSpc>
                <a:spcPct val="125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¸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另一半来自</a:t>
            </a: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质点在动参考系中位置的变化造成牵连速度的变化</a:t>
            </a: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，实际也是由相对运动引起的．</a:t>
            </a:r>
          </a:p>
        </p:txBody>
      </p:sp>
      <p:sp>
        <p:nvSpPr>
          <p:cNvPr id="752644" name="Text Box 4"/>
          <p:cNvSpPr txBox="1">
            <a:spLocks noChangeArrowheads="1"/>
          </p:cNvSpPr>
          <p:nvPr/>
        </p:nvSpPr>
        <p:spPr bwMode="auto">
          <a:xfrm>
            <a:off x="813393" y="3938952"/>
            <a:ext cx="7837513" cy="178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¹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与相对速度成正比，故</a:t>
            </a: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只有当物体相对转动参考系运动时才能出现</a:t>
            </a:r>
            <a:r>
              <a:rPr kumimoji="1" lang="en-US" altLang="zh-CN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º"/>
            </a:pPr>
            <a:r>
              <a:rPr kumimoji="1" lang="en-US" altLang="zh-CN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与转动角速度的一次方成正比</a:t>
            </a:r>
            <a:r>
              <a:rPr kumimoji="1" lang="en-US" altLang="zh-CN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</a:p>
          <a:p>
            <a:pPr eaLnBrk="1" hangingPunct="1">
              <a:lnSpc>
                <a:spcPct val="120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»"/>
            </a:pPr>
            <a:r>
              <a:rPr kumimoji="1" lang="en-US" altLang="zh-CN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力的方向总是与相对速度垂直，</a:t>
            </a: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不会改变相对速度的大小</a:t>
            </a:r>
            <a:r>
              <a:rPr kumimoji="1" lang="en-US" altLang="zh-CN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</a:p>
        </p:txBody>
      </p:sp>
      <p:sp>
        <p:nvSpPr>
          <p:cNvPr id="752645" name="Rectangle 5"/>
          <p:cNvSpPr>
            <a:spLocks noChangeArrowheads="1"/>
          </p:cNvSpPr>
          <p:nvPr/>
        </p:nvSpPr>
        <p:spPr bwMode="auto">
          <a:xfrm>
            <a:off x="494498" y="3365783"/>
            <a:ext cx="2566614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>
                <a:srgbClr val="FF0000"/>
              </a:buClr>
              <a:buSzTx/>
              <a:buFont typeface="Wingdings" panose="05000000000000000000" pitchFamily="2" charset="2"/>
              <a:buChar char="±"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科氏力特征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13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643" grpId="0" autoUpdateAnimBg="0"/>
      <p:bldP spid="752644" grpId="0"/>
      <p:bldP spid="7526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ChangeArrowheads="1"/>
          </p:cNvSpPr>
          <p:nvPr/>
        </p:nvSpPr>
        <p:spPr bwMode="auto">
          <a:xfrm>
            <a:off x="477640" y="1325979"/>
            <a:ext cx="8299701" cy="476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buClrTx/>
              <a:buSzTx/>
              <a:buFontTx/>
              <a:buNone/>
            </a:pPr>
            <a: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如果一个物体是静止的，或者相对于某一固定点作恒速运动，那么，在这个物体上运动是不会出现什么问题的．如果你想从物体一端的</a:t>
            </a:r>
            <a:r>
              <a:rPr lang="en-US" altLang="zh-CN" sz="2124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A</a:t>
            </a:r>
            <a: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点沿着一条直线走到另一端的</a:t>
            </a:r>
            <a:r>
              <a:rPr lang="en-US" altLang="zh-CN" sz="2124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B</a:t>
            </a:r>
            <a: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点，你在走的过程中不会感到有任何困难．</a:t>
            </a:r>
            <a:b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但是，如果一个物体的不同部分以不同的速度运动，那么，情况就大不一样了，假定有一个旋转游戏台或者任何一个绕其中心旋转的平台．整个平台的整体在旋转，但在中心附近的一点画出一个小圈，因而在缓慢地运动，而靠近外缘的一点则画出一个大圈，因而在快速地运动．</a:t>
            </a:r>
            <a:b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sz="2124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假定你站在中心附近的那个点上，想要直接从中心出发的一条直线上走向靠近外缘的那个点．在中心附近的出发点上，你取得了该点的速度，缓慢地运动．但是，当你向外走时，惯性效应使你保持缓慢运动，不过，当你越往外走的时候，你脚下的台面转动得越快：你本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5" name="矩形 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9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ChangeArrowheads="1"/>
          </p:cNvSpPr>
          <p:nvPr/>
        </p:nvSpPr>
        <p:spPr bwMode="gray">
          <a:xfrm>
            <a:off x="467806" y="1288048"/>
            <a:ext cx="8281438" cy="4584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buClrTx/>
              <a:buSzTx/>
              <a:buFontTx/>
              <a:buNone/>
            </a:pPr>
            <a:r>
              <a:rPr kumimoji="1" lang="zh-CN" altLang="en-US" sz="2124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身的慢速和台面的快速的结合，使你觉得你在被推向与旋转运动相反的那个方向去．如果旋转游戏台是在反时针方向转动，你就会发现，当你向外走时，你的路线越来越明显地顺时针方向弯曲．</a:t>
            </a:r>
          </a:p>
          <a:p>
            <a:pPr>
              <a:lnSpc>
                <a:spcPct val="125000"/>
              </a:lnSpc>
              <a:buClrTx/>
              <a:buSzTx/>
              <a:buFontTx/>
              <a:buNone/>
            </a:pPr>
            <a:r>
              <a:rPr kumimoji="1" lang="zh-CN" altLang="en-US" sz="2124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如果你从靠近外缘的一点出发向内行进，你就会保持着出发点的快速运动，但你脚下的台面运动得越来越慢．因此，你会觉得你在旋转方向上被越推越远．如果旋转游戏台是反时针方向运动，那么，你的路线会再次越来越明显地顺时针方向弯曲．</a:t>
            </a:r>
            <a:br>
              <a:rPr kumimoji="1" lang="zh-CN" altLang="en-US" sz="2124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kumimoji="1" lang="zh-CN" altLang="en-US" sz="2124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如果你从靠近中心的一点出发，向靠近外缘的一点走去，然后回头向靠近中心的一点走去，而且沿着阻力最小的路径前进，你就会发现，你走的路径大体上是一个圆形．                                                          </a:t>
            </a:r>
          </a:p>
          <a:p>
            <a:pPr algn="r">
              <a:lnSpc>
                <a:spcPct val="125000"/>
              </a:lnSpc>
              <a:buClrTx/>
              <a:buSzTx/>
              <a:buFontTx/>
              <a:buNone/>
            </a:pPr>
            <a:r>
              <a:rPr kumimoji="1" lang="zh-CN" altLang="en-US" sz="2124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                              </a:t>
            </a:r>
            <a:r>
              <a:rPr kumimoji="1" lang="en-US" altLang="zh-CN" sz="2124" b="1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kumimoji="1" lang="zh-CN" altLang="en-US" sz="2124" b="1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阿西莫夫 </a:t>
            </a:r>
            <a:r>
              <a:rPr kumimoji="1" lang="en-US" altLang="zh-CN" sz="2124" b="1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《</a:t>
            </a:r>
            <a:r>
              <a:rPr kumimoji="1" lang="zh-CN" altLang="en-US" sz="2124" b="1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什么是科里奥利效应</a:t>
            </a:r>
            <a:r>
              <a:rPr kumimoji="1" lang="en-US" altLang="zh-CN" sz="2124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?</a:t>
            </a:r>
            <a:r>
              <a:rPr kumimoji="1" lang="en-US" altLang="zh-CN" sz="2124" b="1">
                <a:solidFill>
                  <a:srgbClr val="0000C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5" name="矩形 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74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Text Box 2"/>
          <p:cNvSpPr txBox="1">
            <a:spLocks noChangeArrowheads="1"/>
          </p:cNvSpPr>
          <p:nvPr/>
        </p:nvSpPr>
        <p:spPr bwMode="gray">
          <a:xfrm>
            <a:off x="557715" y="1325979"/>
            <a:ext cx="4630300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另一种推导方式 </a:t>
            </a:r>
          </a:p>
        </p:txBody>
      </p:sp>
      <p:sp>
        <p:nvSpPr>
          <p:cNvPr id="755715" name="Text Box 3"/>
          <p:cNvSpPr txBox="1">
            <a:spLocks noChangeArrowheads="1"/>
          </p:cNvSpPr>
          <p:nvPr/>
        </p:nvSpPr>
        <p:spPr bwMode="auto">
          <a:xfrm>
            <a:off x="533833" y="1793785"/>
            <a:ext cx="2015923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1. 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速度变换</a:t>
            </a:r>
          </a:p>
        </p:txBody>
      </p:sp>
      <p:sp>
        <p:nvSpPr>
          <p:cNvPr id="755716" name="Arc 4"/>
          <p:cNvSpPr>
            <a:spLocks/>
          </p:cNvSpPr>
          <p:nvPr/>
        </p:nvSpPr>
        <p:spPr bwMode="auto">
          <a:xfrm>
            <a:off x="5220327" y="1622396"/>
            <a:ext cx="3526108" cy="15579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 w 43200"/>
              <a:gd name="T1" fmla="*/ 21854 h 21854"/>
              <a:gd name="T2" fmla="*/ 43200 w 43200"/>
              <a:gd name="T3" fmla="*/ 21600 h 21854"/>
              <a:gd name="T4" fmla="*/ 21600 w 43200"/>
              <a:gd name="T5" fmla="*/ 21600 h 2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4" fill="none" extrusionOk="0">
                <a:moveTo>
                  <a:pt x="1" y="21853"/>
                </a:moveTo>
                <a:cubicBezTo>
                  <a:pt x="0" y="21769"/>
                  <a:pt x="0" y="216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1854" stroke="0" extrusionOk="0">
                <a:moveTo>
                  <a:pt x="1" y="21853"/>
                </a:moveTo>
                <a:cubicBezTo>
                  <a:pt x="0" y="21769"/>
                  <a:pt x="0" y="216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5717" name="Arc 5"/>
          <p:cNvSpPr>
            <a:spLocks/>
          </p:cNvSpPr>
          <p:nvPr/>
        </p:nvSpPr>
        <p:spPr bwMode="auto">
          <a:xfrm rot="45480" flipH="1">
            <a:off x="6011243" y="1488939"/>
            <a:ext cx="900492" cy="40178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736"/>
              <a:gd name="T1" fmla="*/ 0 h 21600"/>
              <a:gd name="T2" fmla="*/ 20736 w 20736"/>
              <a:gd name="T3" fmla="*/ 15553 h 21600"/>
              <a:gd name="T4" fmla="*/ 0 w 2073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36" h="21600" fill="none" extrusionOk="0">
                <a:moveTo>
                  <a:pt x="-1" y="0"/>
                </a:moveTo>
                <a:cubicBezTo>
                  <a:pt x="9600" y="0"/>
                  <a:pt x="18048" y="6336"/>
                  <a:pt x="20736" y="15552"/>
                </a:cubicBezTo>
              </a:path>
              <a:path w="20736" h="21600" stroke="0" extrusionOk="0">
                <a:moveTo>
                  <a:pt x="-1" y="0"/>
                </a:moveTo>
                <a:cubicBezTo>
                  <a:pt x="9600" y="0"/>
                  <a:pt x="18048" y="6336"/>
                  <a:pt x="20736" y="15552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6082889" y="1154590"/>
            <a:ext cx="50433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w</a:t>
            </a:r>
          </a:p>
        </p:txBody>
      </p:sp>
      <p:sp>
        <p:nvSpPr>
          <p:cNvPr id="755719" name="Oval 7"/>
          <p:cNvSpPr>
            <a:spLocks noChangeArrowheads="1"/>
          </p:cNvSpPr>
          <p:nvPr/>
        </p:nvSpPr>
        <p:spPr bwMode="auto">
          <a:xfrm>
            <a:off x="7739176" y="2758900"/>
            <a:ext cx="71646" cy="68836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5720" name="Oval 8"/>
          <p:cNvSpPr>
            <a:spLocks noChangeArrowheads="1"/>
          </p:cNvSpPr>
          <p:nvPr/>
        </p:nvSpPr>
        <p:spPr bwMode="auto">
          <a:xfrm>
            <a:off x="7236249" y="1956744"/>
            <a:ext cx="71646" cy="67432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5721" name="Oval 9"/>
          <p:cNvSpPr>
            <a:spLocks noChangeArrowheads="1"/>
          </p:cNvSpPr>
          <p:nvPr/>
        </p:nvSpPr>
        <p:spPr bwMode="auto">
          <a:xfrm>
            <a:off x="6948260" y="3160679"/>
            <a:ext cx="71646" cy="67432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5722" name="Line 10"/>
          <p:cNvSpPr>
            <a:spLocks noChangeShapeType="1"/>
          </p:cNvSpPr>
          <p:nvPr/>
        </p:nvSpPr>
        <p:spPr bwMode="auto">
          <a:xfrm flipV="1">
            <a:off x="7000239" y="2806664"/>
            <a:ext cx="761415" cy="38492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5723" name="Line 11"/>
          <p:cNvSpPr>
            <a:spLocks noChangeShapeType="1"/>
          </p:cNvSpPr>
          <p:nvPr/>
        </p:nvSpPr>
        <p:spPr bwMode="auto">
          <a:xfrm flipV="1">
            <a:off x="6977762" y="1989056"/>
            <a:ext cx="286584" cy="120955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5724" name="Line 12"/>
          <p:cNvSpPr>
            <a:spLocks noChangeShapeType="1"/>
          </p:cNvSpPr>
          <p:nvPr/>
        </p:nvSpPr>
        <p:spPr bwMode="auto">
          <a:xfrm flipH="1" flipV="1">
            <a:off x="7276988" y="2000294"/>
            <a:ext cx="484665" cy="75860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5725" name="Text Box 13"/>
          <p:cNvSpPr txBox="1">
            <a:spLocks noChangeArrowheads="1"/>
          </p:cNvSpPr>
          <p:nvPr/>
        </p:nvSpPr>
        <p:spPr bwMode="auto">
          <a:xfrm>
            <a:off x="7667530" y="2737826"/>
            <a:ext cx="50433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</a:t>
            </a:r>
          </a:p>
        </p:txBody>
      </p:sp>
      <p:sp>
        <p:nvSpPr>
          <p:cNvPr id="755726" name="Text Box 14"/>
          <p:cNvSpPr txBox="1">
            <a:spLocks noChangeArrowheads="1"/>
          </p:cNvSpPr>
          <p:nvPr/>
        </p:nvSpPr>
        <p:spPr bwMode="auto">
          <a:xfrm>
            <a:off x="6875209" y="1689828"/>
            <a:ext cx="575978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Q</a:t>
            </a:r>
          </a:p>
        </p:txBody>
      </p:sp>
      <p:sp>
        <p:nvSpPr>
          <p:cNvPr id="755727" name="Text Box 15"/>
          <p:cNvSpPr txBox="1">
            <a:spLocks noChangeArrowheads="1"/>
          </p:cNvSpPr>
          <p:nvPr/>
        </p:nvSpPr>
        <p:spPr bwMode="auto">
          <a:xfrm>
            <a:off x="6588625" y="3094652"/>
            <a:ext cx="50292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O</a:t>
            </a:r>
          </a:p>
        </p:txBody>
      </p:sp>
      <p:pic>
        <p:nvPicPr>
          <p:cNvPr id="755728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895" y="2990695"/>
            <a:ext cx="575978" cy="37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5729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43" y="2291092"/>
            <a:ext cx="1153360" cy="37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5730" name="Oval 18"/>
          <p:cNvSpPr>
            <a:spLocks noChangeArrowheads="1"/>
          </p:cNvSpPr>
          <p:nvPr/>
        </p:nvSpPr>
        <p:spPr bwMode="auto">
          <a:xfrm>
            <a:off x="7726533" y="2181516"/>
            <a:ext cx="71646" cy="67432"/>
          </a:xfrm>
          <a:prstGeom prst="ellips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55731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03" y="2225067"/>
            <a:ext cx="450949" cy="30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5732" name="Text Box 20"/>
          <p:cNvSpPr txBox="1">
            <a:spLocks noChangeArrowheads="1"/>
          </p:cNvSpPr>
          <p:nvPr/>
        </p:nvSpPr>
        <p:spPr bwMode="auto">
          <a:xfrm>
            <a:off x="467807" y="2201184"/>
            <a:ext cx="4392884" cy="127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/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在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中系，质点从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点运动到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Q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点，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O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为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系原点</a:t>
            </a:r>
          </a:p>
          <a:p>
            <a:pPr algn="just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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系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相对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系转动，角速度为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w</a:t>
            </a:r>
            <a:endParaRPr kumimoji="1" lang="en-US" altLang="zh-CN" sz="2301" b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755733" name="Group 21"/>
          <p:cNvGrpSpPr>
            <a:grpSpLocks/>
          </p:cNvGrpSpPr>
          <p:nvPr/>
        </p:nvGrpSpPr>
        <p:grpSpPr bwMode="auto">
          <a:xfrm>
            <a:off x="6991810" y="2022772"/>
            <a:ext cx="1323344" cy="1157575"/>
            <a:chOff x="4223" y="1207"/>
            <a:chExt cx="834" cy="784"/>
          </a:xfrm>
        </p:grpSpPr>
        <p:grpSp>
          <p:nvGrpSpPr>
            <p:cNvPr id="755734" name="Group 22"/>
            <p:cNvGrpSpPr>
              <a:grpSpLocks/>
            </p:cNvGrpSpPr>
            <p:nvPr/>
          </p:nvGrpSpPr>
          <p:grpSpPr bwMode="auto">
            <a:xfrm>
              <a:off x="4223" y="1207"/>
              <a:ext cx="834" cy="784"/>
              <a:chOff x="4223" y="1207"/>
              <a:chExt cx="834" cy="784"/>
            </a:xfrm>
          </p:grpSpPr>
          <p:sp>
            <p:nvSpPr>
              <p:cNvPr id="755735" name="Line 23"/>
              <p:cNvSpPr>
                <a:spLocks noChangeShapeType="1"/>
              </p:cNvSpPr>
              <p:nvPr/>
            </p:nvSpPr>
            <p:spPr bwMode="auto">
              <a:xfrm flipV="1">
                <a:off x="4223" y="1336"/>
                <a:ext cx="489" cy="6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593"/>
              </a:p>
            </p:txBody>
          </p:sp>
          <p:sp>
            <p:nvSpPr>
              <p:cNvPr id="755736" name="Line 24"/>
              <p:cNvSpPr>
                <a:spLocks noChangeShapeType="1"/>
              </p:cNvSpPr>
              <p:nvPr/>
            </p:nvSpPr>
            <p:spPr bwMode="auto">
              <a:xfrm flipH="1" flipV="1">
                <a:off x="4712" y="1347"/>
                <a:ext cx="10" cy="3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593"/>
              </a:p>
            </p:txBody>
          </p:sp>
          <p:sp>
            <p:nvSpPr>
              <p:cNvPr id="755737" name="Text Box 25"/>
              <p:cNvSpPr txBox="1">
                <a:spLocks noChangeArrowheads="1"/>
              </p:cNvSpPr>
              <p:nvPr/>
            </p:nvSpPr>
            <p:spPr bwMode="auto">
              <a:xfrm>
                <a:off x="4694" y="1207"/>
                <a:ext cx="3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8662" tIns="44330" rIns="88662" bIns="44330">
                <a:spAutoFit/>
              </a:bodyPr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301" b="1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Q'</a:t>
                </a:r>
              </a:p>
            </p:txBody>
          </p:sp>
        </p:grpSp>
        <p:pic>
          <p:nvPicPr>
            <p:cNvPr id="755738" name="Picture 2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" y="1480"/>
              <a:ext cx="316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55739" name="Group 27"/>
          <p:cNvGrpSpPr>
            <a:grpSpLocks/>
          </p:cNvGrpSpPr>
          <p:nvPr/>
        </p:nvGrpSpPr>
        <p:grpSpPr bwMode="auto">
          <a:xfrm>
            <a:off x="7019906" y="1755855"/>
            <a:ext cx="886444" cy="1203934"/>
            <a:chOff x="4241" y="1026"/>
            <a:chExt cx="558" cy="816"/>
          </a:xfrm>
        </p:grpSpPr>
        <p:grpSp>
          <p:nvGrpSpPr>
            <p:cNvPr id="755740" name="Group 28"/>
            <p:cNvGrpSpPr>
              <a:grpSpLocks/>
            </p:cNvGrpSpPr>
            <p:nvPr/>
          </p:nvGrpSpPr>
          <p:grpSpPr bwMode="auto">
            <a:xfrm>
              <a:off x="4241" y="1184"/>
              <a:ext cx="462" cy="658"/>
              <a:chOff x="4241" y="1184"/>
              <a:chExt cx="462" cy="658"/>
            </a:xfrm>
          </p:grpSpPr>
          <p:sp>
            <p:nvSpPr>
              <p:cNvPr id="755741" name="Line 29"/>
              <p:cNvSpPr>
                <a:spLocks noChangeShapeType="1"/>
              </p:cNvSpPr>
              <p:nvPr/>
            </p:nvSpPr>
            <p:spPr bwMode="auto">
              <a:xfrm flipH="1" flipV="1">
                <a:off x="4403" y="1184"/>
                <a:ext cx="300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593"/>
              </a:p>
            </p:txBody>
          </p:sp>
          <p:sp>
            <p:nvSpPr>
              <p:cNvPr id="755742" name="Arc 30"/>
              <p:cNvSpPr>
                <a:spLocks/>
              </p:cNvSpPr>
              <p:nvPr/>
            </p:nvSpPr>
            <p:spPr bwMode="auto">
              <a:xfrm flipH="1">
                <a:off x="4241" y="1797"/>
                <a:ext cx="90" cy="45"/>
              </a:xfrm>
              <a:custGeom>
                <a:avLst/>
                <a:gdLst>
                  <a:gd name="G0" fmla="+- 21600 0 0"/>
                  <a:gd name="G1" fmla="+- 21316 0 0"/>
                  <a:gd name="G2" fmla="+- 21600 0 0"/>
                  <a:gd name="T0" fmla="*/ 2800 w 21600"/>
                  <a:gd name="T1" fmla="*/ 31952 h 31952"/>
                  <a:gd name="T2" fmla="*/ 18106 w 21600"/>
                  <a:gd name="T3" fmla="*/ 0 h 31952"/>
                  <a:gd name="T4" fmla="*/ 21600 w 21600"/>
                  <a:gd name="T5" fmla="*/ 21316 h 31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1952" fill="none" extrusionOk="0">
                    <a:moveTo>
                      <a:pt x="2800" y="31951"/>
                    </a:moveTo>
                    <a:cubicBezTo>
                      <a:pt x="964" y="28707"/>
                      <a:pt x="0" y="25043"/>
                      <a:pt x="0" y="21316"/>
                    </a:cubicBezTo>
                    <a:cubicBezTo>
                      <a:pt x="0" y="10735"/>
                      <a:pt x="7664" y="1711"/>
                      <a:pt x="18106" y="0"/>
                    </a:cubicBezTo>
                  </a:path>
                  <a:path w="21600" h="31952" stroke="0" extrusionOk="0">
                    <a:moveTo>
                      <a:pt x="2800" y="31951"/>
                    </a:moveTo>
                    <a:cubicBezTo>
                      <a:pt x="964" y="28707"/>
                      <a:pt x="0" y="25043"/>
                      <a:pt x="0" y="21316"/>
                    </a:cubicBezTo>
                    <a:cubicBezTo>
                      <a:pt x="0" y="10735"/>
                      <a:pt x="7664" y="1711"/>
                      <a:pt x="18106" y="0"/>
                    </a:cubicBezTo>
                    <a:lnTo>
                      <a:pt x="21600" y="21316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593"/>
              </a:p>
            </p:txBody>
          </p:sp>
          <p:pic>
            <p:nvPicPr>
              <p:cNvPr id="755743" name="Picture 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1" y="1616"/>
                <a:ext cx="227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55744" name="Picture 3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" y="1026"/>
              <a:ext cx="331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55745" name="Picture 3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71" y="3365784"/>
            <a:ext cx="2374153" cy="56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55746" name="Group 34"/>
          <p:cNvGrpSpPr>
            <a:grpSpLocks/>
          </p:cNvGrpSpPr>
          <p:nvPr/>
        </p:nvGrpSpPr>
        <p:grpSpPr bwMode="auto">
          <a:xfrm>
            <a:off x="467807" y="3584936"/>
            <a:ext cx="8138146" cy="1941467"/>
            <a:chOff x="158" y="2115"/>
            <a:chExt cx="5126" cy="1316"/>
          </a:xfrm>
        </p:grpSpPr>
        <p:pic>
          <p:nvPicPr>
            <p:cNvPr id="755747" name="Picture 3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" y="2469"/>
              <a:ext cx="598" cy="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55748" name="Text Box 36"/>
            <p:cNvSpPr txBox="1">
              <a:spLocks noChangeArrowheads="1"/>
            </p:cNvSpPr>
            <p:nvPr/>
          </p:nvSpPr>
          <p:spPr bwMode="auto">
            <a:xfrm>
              <a:off x="158" y="2115"/>
              <a:ext cx="5126" cy="1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/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其中：</a:t>
              </a:r>
            </a:p>
            <a:p>
              <a:pPr algn="just" eaLnBrk="1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              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---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质点在</a:t>
              </a:r>
              <a:r>
                <a:rPr kumimoji="1" lang="en-US" altLang="zh-CN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S 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系中的位移</a:t>
              </a:r>
            </a:p>
            <a:p>
              <a:pPr algn="just" eaLnBrk="1" hangingPunct="1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altLang="en-US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              </a:t>
              </a:r>
              <a:r>
                <a:rPr kumimoji="1" lang="en-US" altLang="zh-CN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---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质点在</a:t>
              </a:r>
              <a:r>
                <a:rPr kumimoji="1" lang="en-US" altLang="zh-CN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S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  <a:sym typeface="Symbol" panose="05050102010706020507" pitchFamily="18" charset="2"/>
                </a:rPr>
                <a:t>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  <a:sym typeface="Symbol" panose="05050102010706020507" pitchFamily="18" charset="2"/>
                </a:rPr>
                <a:t>系中的位移</a:t>
              </a:r>
            </a:p>
            <a:p>
              <a:pPr algn="just" eaLnBrk="1" hangingPunct="1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altLang="en-US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              </a:t>
              </a:r>
              <a:r>
                <a:rPr kumimoji="1" lang="en-US" altLang="zh-CN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---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由</a:t>
              </a:r>
              <a:r>
                <a:rPr kumimoji="1" lang="en-US" altLang="zh-CN" sz="2301" b="1" i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S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  <a:sym typeface="Symbol" panose="05050102010706020507" pitchFamily="18" charset="2"/>
                </a:rPr>
                <a:t>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  <a:sym typeface="Symbol" panose="05050102010706020507" pitchFamily="18" charset="2"/>
                </a:rPr>
                <a:t>系（图中转盘）转动所引起的位移，且</a:t>
              </a:r>
            </a:p>
          </p:txBody>
        </p:sp>
      </p:grpSp>
      <p:pic>
        <p:nvPicPr>
          <p:cNvPr id="755749" name="Picture 3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94" y="5454757"/>
            <a:ext cx="4321239" cy="62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" name="组合 38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40" name="矩形 39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7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Text Box 2"/>
          <p:cNvSpPr txBox="1">
            <a:spLocks noChangeArrowheads="1"/>
          </p:cNvSpPr>
          <p:nvPr/>
        </p:nvSpPr>
        <p:spPr bwMode="auto">
          <a:xfrm>
            <a:off x="684150" y="1359695"/>
            <a:ext cx="3065326" cy="59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质点的绝对速度为</a:t>
            </a:r>
          </a:p>
        </p:txBody>
      </p:sp>
      <p:pic>
        <p:nvPicPr>
          <p:cNvPr id="7567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26" y="2095822"/>
            <a:ext cx="4189185" cy="98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67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68" y="2362739"/>
            <a:ext cx="1220792" cy="49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6741" name="AutoShape 5"/>
          <p:cNvSpPr>
            <a:spLocks noChangeArrowheads="1"/>
          </p:cNvSpPr>
          <p:nvPr/>
        </p:nvSpPr>
        <p:spPr bwMode="auto">
          <a:xfrm>
            <a:off x="4932338" y="1493153"/>
            <a:ext cx="1656287" cy="401780"/>
          </a:xfrm>
          <a:prstGeom prst="wedgeRectCallout">
            <a:avLst>
              <a:gd name="adj1" fmla="val 23440"/>
              <a:gd name="adj2" fmla="val 173528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 anchor="ctr"/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相对速度</a:t>
            </a:r>
          </a:p>
        </p:txBody>
      </p:sp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6983381" y="1493153"/>
            <a:ext cx="1621167" cy="401780"/>
          </a:xfrm>
          <a:prstGeom prst="wedgeRectCallout">
            <a:avLst>
              <a:gd name="adj1" fmla="val -58130"/>
              <a:gd name="adj2" fmla="val 176838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 anchor="ctr"/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牵连速度</a:t>
            </a:r>
          </a:p>
        </p:txBody>
      </p:sp>
      <p:sp>
        <p:nvSpPr>
          <p:cNvPr id="756743" name="Text Box 7"/>
          <p:cNvSpPr txBox="1">
            <a:spLocks noChangeArrowheads="1"/>
          </p:cNvSpPr>
          <p:nvPr/>
        </p:nvSpPr>
        <p:spPr bwMode="auto">
          <a:xfrm>
            <a:off x="1042379" y="3209847"/>
            <a:ext cx="86537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其中</a:t>
            </a:r>
          </a:p>
        </p:txBody>
      </p:sp>
      <p:pic>
        <p:nvPicPr>
          <p:cNvPr id="75674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50" y="3162084"/>
            <a:ext cx="2885509" cy="85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6745" name="Text Box 9"/>
          <p:cNvSpPr txBox="1">
            <a:spLocks noChangeArrowheads="1"/>
          </p:cNvSpPr>
          <p:nvPr/>
        </p:nvSpPr>
        <p:spPr bwMode="auto">
          <a:xfrm>
            <a:off x="972139" y="4835229"/>
            <a:ext cx="86396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所以</a:t>
            </a:r>
          </a:p>
        </p:txBody>
      </p:sp>
      <p:pic>
        <p:nvPicPr>
          <p:cNvPr id="75674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15" y="4835230"/>
            <a:ext cx="2376962" cy="4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6747" name="Text Box 11"/>
          <p:cNvSpPr txBox="1">
            <a:spLocks noChangeArrowheads="1"/>
          </p:cNvSpPr>
          <p:nvPr/>
        </p:nvSpPr>
        <p:spPr bwMode="auto">
          <a:xfrm>
            <a:off x="1115430" y="4099101"/>
            <a:ext cx="5832830" cy="44359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99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注意：这里牵连速度与质点的位置有关！</a:t>
            </a:r>
          </a:p>
        </p:txBody>
      </p:sp>
      <p:sp>
        <p:nvSpPr>
          <p:cNvPr id="756748" name="Text Box 12"/>
          <p:cNvSpPr txBox="1">
            <a:spLocks noChangeArrowheads="1"/>
          </p:cNvSpPr>
          <p:nvPr/>
        </p:nvSpPr>
        <p:spPr bwMode="auto">
          <a:xfrm>
            <a:off x="684150" y="5436495"/>
            <a:ext cx="7992044" cy="41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124" b="1">
                <a:solidFill>
                  <a:srgbClr val="99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思考题：若考虑动参考系的平动，牵连速度又如何表达？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5" name="矩形 1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7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5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56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5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animBg="1" autoUpdateAnimBg="0"/>
      <p:bldP spid="756742" grpId="0" animBg="1" autoUpdateAnimBg="0"/>
      <p:bldP spid="756743" grpId="0" autoUpdateAnimBg="0"/>
      <p:bldP spid="756745" grpId="0" autoUpdateAnimBg="0"/>
      <p:bldP spid="756747" grpId="0" animBg="1" autoUpdateAnimBg="0"/>
      <p:bldP spid="75674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Text Box 2"/>
          <p:cNvSpPr txBox="1">
            <a:spLocks noChangeArrowheads="1"/>
          </p:cNvSpPr>
          <p:nvPr/>
        </p:nvSpPr>
        <p:spPr bwMode="auto">
          <a:xfrm>
            <a:off x="539452" y="1488938"/>
            <a:ext cx="3186141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2. 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加速度变换</a:t>
            </a:r>
          </a:p>
        </p:txBody>
      </p:sp>
      <p:sp>
        <p:nvSpPr>
          <p:cNvPr id="757763" name="Arc 3"/>
          <p:cNvSpPr>
            <a:spLocks/>
          </p:cNvSpPr>
          <p:nvPr/>
        </p:nvSpPr>
        <p:spPr bwMode="auto">
          <a:xfrm>
            <a:off x="4932338" y="1956745"/>
            <a:ext cx="3527513" cy="15579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 w 43200"/>
              <a:gd name="T1" fmla="*/ 21854 h 21854"/>
              <a:gd name="T2" fmla="*/ 43200 w 43200"/>
              <a:gd name="T3" fmla="*/ 21600 h 21854"/>
              <a:gd name="T4" fmla="*/ 21600 w 43200"/>
              <a:gd name="T5" fmla="*/ 21600 h 2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4" fill="none" extrusionOk="0">
                <a:moveTo>
                  <a:pt x="1" y="21853"/>
                </a:moveTo>
                <a:cubicBezTo>
                  <a:pt x="0" y="21769"/>
                  <a:pt x="0" y="216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1854" stroke="0" extrusionOk="0">
                <a:moveTo>
                  <a:pt x="1" y="21853"/>
                </a:moveTo>
                <a:cubicBezTo>
                  <a:pt x="0" y="21769"/>
                  <a:pt x="0" y="216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7764" name="Arc 4"/>
          <p:cNvSpPr>
            <a:spLocks/>
          </p:cNvSpPr>
          <p:nvPr/>
        </p:nvSpPr>
        <p:spPr bwMode="auto">
          <a:xfrm rot="45480" flipH="1">
            <a:off x="5724659" y="1824691"/>
            <a:ext cx="900492" cy="4003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736"/>
              <a:gd name="T1" fmla="*/ 0 h 21600"/>
              <a:gd name="T2" fmla="*/ 20736 w 20736"/>
              <a:gd name="T3" fmla="*/ 15553 h 21600"/>
              <a:gd name="T4" fmla="*/ 0 w 2073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36" h="21600" fill="none" extrusionOk="0">
                <a:moveTo>
                  <a:pt x="-1" y="0"/>
                </a:moveTo>
                <a:cubicBezTo>
                  <a:pt x="9600" y="0"/>
                  <a:pt x="18048" y="6336"/>
                  <a:pt x="20736" y="15552"/>
                </a:cubicBezTo>
              </a:path>
              <a:path w="20736" h="21600" stroke="0" extrusionOk="0">
                <a:moveTo>
                  <a:pt x="-1" y="0"/>
                </a:moveTo>
                <a:cubicBezTo>
                  <a:pt x="9600" y="0"/>
                  <a:pt x="18048" y="6336"/>
                  <a:pt x="20736" y="15552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7765" name="Text Box 5"/>
          <p:cNvSpPr txBox="1">
            <a:spLocks noChangeArrowheads="1"/>
          </p:cNvSpPr>
          <p:nvPr/>
        </p:nvSpPr>
        <p:spPr bwMode="auto">
          <a:xfrm>
            <a:off x="5796304" y="1488938"/>
            <a:ext cx="50292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w</a:t>
            </a:r>
          </a:p>
        </p:txBody>
      </p:sp>
      <p:sp>
        <p:nvSpPr>
          <p:cNvPr id="757766" name="Oval 6"/>
          <p:cNvSpPr>
            <a:spLocks noChangeArrowheads="1"/>
          </p:cNvSpPr>
          <p:nvPr/>
        </p:nvSpPr>
        <p:spPr bwMode="auto">
          <a:xfrm>
            <a:off x="7451187" y="3094652"/>
            <a:ext cx="71646" cy="67432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7767" name="Oval 7"/>
          <p:cNvSpPr>
            <a:spLocks noChangeArrowheads="1"/>
          </p:cNvSpPr>
          <p:nvPr/>
        </p:nvSpPr>
        <p:spPr bwMode="auto">
          <a:xfrm>
            <a:off x="6948260" y="2291092"/>
            <a:ext cx="71646" cy="68837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7768" name="Oval 8"/>
          <p:cNvSpPr>
            <a:spLocks noChangeArrowheads="1"/>
          </p:cNvSpPr>
          <p:nvPr/>
        </p:nvSpPr>
        <p:spPr bwMode="auto">
          <a:xfrm>
            <a:off x="6661676" y="3495028"/>
            <a:ext cx="70241" cy="68836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7769" name="Line 9"/>
          <p:cNvSpPr>
            <a:spLocks noChangeShapeType="1"/>
          </p:cNvSpPr>
          <p:nvPr/>
        </p:nvSpPr>
        <p:spPr bwMode="auto">
          <a:xfrm flipV="1">
            <a:off x="7498951" y="2948550"/>
            <a:ext cx="345587" cy="1756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7770" name="Line 10"/>
          <p:cNvSpPr>
            <a:spLocks noChangeShapeType="1"/>
          </p:cNvSpPr>
          <p:nvPr/>
        </p:nvSpPr>
        <p:spPr bwMode="auto">
          <a:xfrm flipV="1">
            <a:off x="6689772" y="1998889"/>
            <a:ext cx="376493" cy="153547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7771" name="Text Box 11"/>
          <p:cNvSpPr txBox="1">
            <a:spLocks noChangeArrowheads="1"/>
          </p:cNvSpPr>
          <p:nvPr/>
        </p:nvSpPr>
        <p:spPr bwMode="auto">
          <a:xfrm>
            <a:off x="7380946" y="3072175"/>
            <a:ext cx="50433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</a:t>
            </a:r>
          </a:p>
        </p:txBody>
      </p:sp>
      <p:sp>
        <p:nvSpPr>
          <p:cNvPr id="757772" name="Text Box 12"/>
          <p:cNvSpPr txBox="1">
            <a:spLocks noChangeArrowheads="1"/>
          </p:cNvSpPr>
          <p:nvPr/>
        </p:nvSpPr>
        <p:spPr bwMode="auto">
          <a:xfrm>
            <a:off x="7021311" y="2091607"/>
            <a:ext cx="575978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Q</a:t>
            </a:r>
          </a:p>
        </p:txBody>
      </p:sp>
      <p:sp>
        <p:nvSpPr>
          <p:cNvPr id="757773" name="Text Box 13"/>
          <p:cNvSpPr txBox="1">
            <a:spLocks noChangeArrowheads="1"/>
          </p:cNvSpPr>
          <p:nvPr/>
        </p:nvSpPr>
        <p:spPr bwMode="auto">
          <a:xfrm>
            <a:off x="6300637" y="3429000"/>
            <a:ext cx="50292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O</a:t>
            </a:r>
          </a:p>
        </p:txBody>
      </p:sp>
      <p:pic>
        <p:nvPicPr>
          <p:cNvPr id="75777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03" y="1622396"/>
            <a:ext cx="1201125" cy="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775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12" y="2225067"/>
            <a:ext cx="1276986" cy="43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776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81" y="2959789"/>
            <a:ext cx="626552" cy="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77" name="Line 17"/>
          <p:cNvSpPr>
            <a:spLocks noChangeShapeType="1"/>
          </p:cNvSpPr>
          <p:nvPr/>
        </p:nvSpPr>
        <p:spPr bwMode="auto">
          <a:xfrm flipH="1" flipV="1">
            <a:off x="7351445" y="2831950"/>
            <a:ext cx="153125" cy="29782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7778" name="Arc 18"/>
          <p:cNvSpPr>
            <a:spLocks/>
          </p:cNvSpPr>
          <p:nvPr/>
        </p:nvSpPr>
        <p:spPr bwMode="auto">
          <a:xfrm flipH="1">
            <a:off x="6731917" y="3294137"/>
            <a:ext cx="144697" cy="134863"/>
          </a:xfrm>
          <a:custGeom>
            <a:avLst/>
            <a:gdLst>
              <a:gd name="G0" fmla="+- 21600 0 0"/>
              <a:gd name="G1" fmla="+- 21316 0 0"/>
              <a:gd name="G2" fmla="+- 21600 0 0"/>
              <a:gd name="T0" fmla="*/ 2800 w 21600"/>
              <a:gd name="T1" fmla="*/ 31952 h 31952"/>
              <a:gd name="T2" fmla="*/ 18106 w 21600"/>
              <a:gd name="T3" fmla="*/ 0 h 31952"/>
              <a:gd name="T4" fmla="*/ 21600 w 21600"/>
              <a:gd name="T5" fmla="*/ 21316 h 31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1952" fill="none" extrusionOk="0">
                <a:moveTo>
                  <a:pt x="2800" y="31951"/>
                </a:moveTo>
                <a:cubicBezTo>
                  <a:pt x="964" y="28707"/>
                  <a:pt x="0" y="25043"/>
                  <a:pt x="0" y="21316"/>
                </a:cubicBezTo>
                <a:cubicBezTo>
                  <a:pt x="0" y="10735"/>
                  <a:pt x="7664" y="1711"/>
                  <a:pt x="18106" y="0"/>
                </a:cubicBezTo>
              </a:path>
              <a:path w="21600" h="31952" stroke="0" extrusionOk="0">
                <a:moveTo>
                  <a:pt x="2800" y="31951"/>
                </a:moveTo>
                <a:cubicBezTo>
                  <a:pt x="964" y="28707"/>
                  <a:pt x="0" y="25043"/>
                  <a:pt x="0" y="21316"/>
                </a:cubicBezTo>
                <a:cubicBezTo>
                  <a:pt x="0" y="10735"/>
                  <a:pt x="7664" y="1711"/>
                  <a:pt x="18106" y="0"/>
                </a:cubicBezTo>
                <a:lnTo>
                  <a:pt x="21600" y="21316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57779" name="Picture 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68" y="3049698"/>
            <a:ext cx="361040" cy="24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780" name="Picture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085" y="2491983"/>
            <a:ext cx="724889" cy="43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81" name="Line 21"/>
          <p:cNvSpPr>
            <a:spLocks noChangeShapeType="1"/>
          </p:cNvSpPr>
          <p:nvPr/>
        </p:nvSpPr>
        <p:spPr bwMode="auto">
          <a:xfrm flipV="1">
            <a:off x="6677129" y="2739232"/>
            <a:ext cx="1555140" cy="790916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7782" name="Line 22"/>
          <p:cNvSpPr>
            <a:spLocks noChangeShapeType="1"/>
          </p:cNvSpPr>
          <p:nvPr/>
        </p:nvSpPr>
        <p:spPr bwMode="auto">
          <a:xfrm flipV="1">
            <a:off x="7012881" y="1563393"/>
            <a:ext cx="141888" cy="61812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7783" name="Line 23"/>
          <p:cNvSpPr>
            <a:spLocks noChangeShapeType="1"/>
          </p:cNvSpPr>
          <p:nvPr/>
        </p:nvSpPr>
        <p:spPr bwMode="auto">
          <a:xfrm flipH="1" flipV="1">
            <a:off x="6355424" y="2157635"/>
            <a:ext cx="592836" cy="1573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7784" name="Text Box 24"/>
          <p:cNvSpPr txBox="1">
            <a:spLocks noChangeArrowheads="1"/>
          </p:cNvSpPr>
          <p:nvPr/>
        </p:nvSpPr>
        <p:spPr bwMode="auto">
          <a:xfrm>
            <a:off x="682744" y="2000294"/>
            <a:ext cx="6049173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设质点沿圆盘的径向方向运动</a:t>
            </a:r>
          </a:p>
        </p:txBody>
      </p:sp>
      <p:sp>
        <p:nvSpPr>
          <p:cNvPr id="757785" name="Text Box 25"/>
          <p:cNvSpPr txBox="1">
            <a:spLocks noChangeArrowheads="1"/>
          </p:cNvSpPr>
          <p:nvPr/>
        </p:nvSpPr>
        <p:spPr bwMode="auto">
          <a:xfrm>
            <a:off x="754391" y="2491983"/>
            <a:ext cx="309623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t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时刻，质点处在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点</a:t>
            </a:r>
          </a:p>
        </p:txBody>
      </p:sp>
      <p:pic>
        <p:nvPicPr>
          <p:cNvPr id="757786" name="Picture 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20" y="2959789"/>
            <a:ext cx="2327793" cy="43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87" name="Text Box 27"/>
          <p:cNvSpPr txBox="1">
            <a:spLocks noChangeArrowheads="1"/>
          </p:cNvSpPr>
          <p:nvPr/>
        </p:nvSpPr>
        <p:spPr bwMode="auto">
          <a:xfrm>
            <a:off x="684149" y="3362974"/>
            <a:ext cx="3960199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Δ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t 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时刻，质点处在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Q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点</a:t>
            </a:r>
          </a:p>
        </p:txBody>
      </p:sp>
      <p:pic>
        <p:nvPicPr>
          <p:cNvPr id="757788" name="Picture 2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5" y="3860281"/>
            <a:ext cx="4029035" cy="4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789" name="Picture 2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6" y="4901256"/>
            <a:ext cx="3153831" cy="36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7790" name="Text Box 30"/>
          <p:cNvSpPr txBox="1">
            <a:spLocks noChangeArrowheads="1"/>
          </p:cNvSpPr>
          <p:nvPr/>
        </p:nvSpPr>
        <p:spPr bwMode="auto">
          <a:xfrm>
            <a:off x="611099" y="4366018"/>
            <a:ext cx="3961604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所以</a:t>
            </a:r>
          </a:p>
        </p:txBody>
      </p:sp>
      <p:pic>
        <p:nvPicPr>
          <p:cNvPr id="757791" name="Picture 3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2" y="4901256"/>
            <a:ext cx="4628896" cy="43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7792" name="Picture 3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64" y="5357825"/>
            <a:ext cx="1501757" cy="43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35" name="矩形 3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2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5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5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57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5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57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5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57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57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5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5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5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5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5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5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6" grpId="0" animBg="1"/>
      <p:bldP spid="757767" grpId="0" animBg="1"/>
      <p:bldP spid="757768" grpId="0" animBg="1"/>
      <p:bldP spid="757769" grpId="0" animBg="1"/>
      <p:bldP spid="757770" grpId="0" animBg="1"/>
      <p:bldP spid="757771" grpId="0" autoUpdateAnimBg="0"/>
      <p:bldP spid="757772" grpId="0" autoUpdateAnimBg="0"/>
      <p:bldP spid="757777" grpId="0" animBg="1"/>
      <p:bldP spid="757778" grpId="0" animBg="1"/>
      <p:bldP spid="757781" grpId="0" animBg="1"/>
      <p:bldP spid="757782" grpId="0" animBg="1"/>
      <p:bldP spid="757783" grpId="0" animBg="1"/>
      <p:bldP spid="75779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839" name="Text Box 55"/>
          <p:cNvSpPr txBox="1">
            <a:spLocks noChangeArrowheads="1"/>
          </p:cNvSpPr>
          <p:nvPr/>
        </p:nvSpPr>
        <p:spPr bwMode="auto">
          <a:xfrm>
            <a:off x="748772" y="4901256"/>
            <a:ext cx="5637559" cy="7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是由质点在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S‘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系中的位置变化造成的    变化引起的；</a:t>
            </a:r>
          </a:p>
        </p:txBody>
      </p:sp>
      <p:sp>
        <p:nvSpPr>
          <p:cNvPr id="758786" name="Arc 2"/>
          <p:cNvSpPr>
            <a:spLocks/>
          </p:cNvSpPr>
          <p:nvPr/>
        </p:nvSpPr>
        <p:spPr bwMode="auto">
          <a:xfrm>
            <a:off x="5003983" y="1598515"/>
            <a:ext cx="3527514" cy="1557949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 w 43200"/>
              <a:gd name="T1" fmla="*/ 21854 h 21854"/>
              <a:gd name="T2" fmla="*/ 43200 w 43200"/>
              <a:gd name="T3" fmla="*/ 21600 h 21854"/>
              <a:gd name="T4" fmla="*/ 21600 w 43200"/>
              <a:gd name="T5" fmla="*/ 21600 h 2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21854" fill="none" extrusionOk="0">
                <a:moveTo>
                  <a:pt x="1" y="21853"/>
                </a:moveTo>
                <a:cubicBezTo>
                  <a:pt x="0" y="21769"/>
                  <a:pt x="0" y="216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1854" stroke="0" extrusionOk="0">
                <a:moveTo>
                  <a:pt x="1" y="21853"/>
                </a:moveTo>
                <a:cubicBezTo>
                  <a:pt x="0" y="21769"/>
                  <a:pt x="0" y="2168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8787" name="Arc 3"/>
          <p:cNvSpPr>
            <a:spLocks/>
          </p:cNvSpPr>
          <p:nvPr/>
        </p:nvSpPr>
        <p:spPr bwMode="auto">
          <a:xfrm rot="45480" flipH="1">
            <a:off x="5796304" y="1465056"/>
            <a:ext cx="899087" cy="40178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0736"/>
              <a:gd name="T1" fmla="*/ 0 h 21600"/>
              <a:gd name="T2" fmla="*/ 20736 w 20736"/>
              <a:gd name="T3" fmla="*/ 15553 h 21600"/>
              <a:gd name="T4" fmla="*/ 0 w 2073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736" h="21600" fill="none" extrusionOk="0">
                <a:moveTo>
                  <a:pt x="-1" y="0"/>
                </a:moveTo>
                <a:cubicBezTo>
                  <a:pt x="9600" y="0"/>
                  <a:pt x="18048" y="6336"/>
                  <a:pt x="20736" y="15552"/>
                </a:cubicBezTo>
              </a:path>
              <a:path w="20736" h="21600" stroke="0" extrusionOk="0">
                <a:moveTo>
                  <a:pt x="-1" y="0"/>
                </a:moveTo>
                <a:cubicBezTo>
                  <a:pt x="9600" y="0"/>
                  <a:pt x="18048" y="6336"/>
                  <a:pt x="20736" y="15552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8788" name="Text Box 4"/>
          <p:cNvSpPr txBox="1">
            <a:spLocks noChangeArrowheads="1"/>
          </p:cNvSpPr>
          <p:nvPr/>
        </p:nvSpPr>
        <p:spPr bwMode="auto">
          <a:xfrm>
            <a:off x="5867951" y="1130708"/>
            <a:ext cx="50292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w</a:t>
            </a:r>
          </a:p>
        </p:txBody>
      </p:sp>
      <p:sp>
        <p:nvSpPr>
          <p:cNvPr id="758789" name="Oval 5"/>
          <p:cNvSpPr>
            <a:spLocks noChangeArrowheads="1"/>
          </p:cNvSpPr>
          <p:nvPr/>
        </p:nvSpPr>
        <p:spPr bwMode="auto">
          <a:xfrm>
            <a:off x="7522833" y="2735017"/>
            <a:ext cx="71646" cy="68837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8790" name="Oval 6"/>
          <p:cNvSpPr>
            <a:spLocks noChangeArrowheads="1"/>
          </p:cNvSpPr>
          <p:nvPr/>
        </p:nvSpPr>
        <p:spPr bwMode="auto">
          <a:xfrm>
            <a:off x="7019906" y="1932863"/>
            <a:ext cx="71646" cy="68836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8791" name="Oval 7"/>
          <p:cNvSpPr>
            <a:spLocks noChangeArrowheads="1"/>
          </p:cNvSpPr>
          <p:nvPr/>
        </p:nvSpPr>
        <p:spPr bwMode="auto">
          <a:xfrm>
            <a:off x="6731917" y="3136796"/>
            <a:ext cx="71646" cy="67432"/>
          </a:xfrm>
          <a:prstGeom prst="ellipse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8792" name="Line 8"/>
          <p:cNvSpPr>
            <a:spLocks noChangeShapeType="1"/>
          </p:cNvSpPr>
          <p:nvPr/>
        </p:nvSpPr>
        <p:spPr bwMode="auto">
          <a:xfrm flipV="1">
            <a:off x="7570598" y="2590321"/>
            <a:ext cx="344181" cy="1741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793" name="Line 9"/>
          <p:cNvSpPr>
            <a:spLocks noChangeShapeType="1"/>
          </p:cNvSpPr>
          <p:nvPr/>
        </p:nvSpPr>
        <p:spPr bwMode="auto">
          <a:xfrm flipV="1">
            <a:off x="6761418" y="1639254"/>
            <a:ext cx="376493" cy="1535473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794" name="Text Box 10"/>
          <p:cNvSpPr txBox="1">
            <a:spLocks noChangeArrowheads="1"/>
          </p:cNvSpPr>
          <p:nvPr/>
        </p:nvSpPr>
        <p:spPr bwMode="auto">
          <a:xfrm>
            <a:off x="7451187" y="2713945"/>
            <a:ext cx="50573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P</a:t>
            </a:r>
          </a:p>
        </p:txBody>
      </p:sp>
      <p:sp>
        <p:nvSpPr>
          <p:cNvPr id="758795" name="Text Box 11"/>
          <p:cNvSpPr txBox="1">
            <a:spLocks noChangeArrowheads="1"/>
          </p:cNvSpPr>
          <p:nvPr/>
        </p:nvSpPr>
        <p:spPr bwMode="auto">
          <a:xfrm>
            <a:off x="7092957" y="1733378"/>
            <a:ext cx="575978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Q</a:t>
            </a:r>
          </a:p>
        </p:txBody>
      </p:sp>
      <p:sp>
        <p:nvSpPr>
          <p:cNvPr id="758796" name="Text Box 12"/>
          <p:cNvSpPr txBox="1">
            <a:spLocks noChangeArrowheads="1"/>
          </p:cNvSpPr>
          <p:nvPr/>
        </p:nvSpPr>
        <p:spPr bwMode="auto">
          <a:xfrm>
            <a:off x="6372282" y="3070770"/>
            <a:ext cx="50292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O</a:t>
            </a:r>
          </a:p>
        </p:txBody>
      </p:sp>
      <p:pic>
        <p:nvPicPr>
          <p:cNvPr id="75879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49" y="1264166"/>
            <a:ext cx="1201124" cy="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798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59" y="1866836"/>
            <a:ext cx="1275580" cy="43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799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27" y="2601559"/>
            <a:ext cx="626552" cy="36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00" name="Line 16"/>
          <p:cNvSpPr>
            <a:spLocks noChangeShapeType="1"/>
          </p:cNvSpPr>
          <p:nvPr/>
        </p:nvSpPr>
        <p:spPr bwMode="auto">
          <a:xfrm flipH="1" flipV="1">
            <a:off x="7423090" y="2473719"/>
            <a:ext cx="153126" cy="29782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01" name="Arc 17"/>
          <p:cNvSpPr>
            <a:spLocks/>
          </p:cNvSpPr>
          <p:nvPr/>
        </p:nvSpPr>
        <p:spPr bwMode="auto">
          <a:xfrm flipH="1">
            <a:off x="6803564" y="2935907"/>
            <a:ext cx="144696" cy="134863"/>
          </a:xfrm>
          <a:custGeom>
            <a:avLst/>
            <a:gdLst>
              <a:gd name="G0" fmla="+- 21600 0 0"/>
              <a:gd name="G1" fmla="+- 21316 0 0"/>
              <a:gd name="G2" fmla="+- 21600 0 0"/>
              <a:gd name="T0" fmla="*/ 2800 w 21600"/>
              <a:gd name="T1" fmla="*/ 31952 h 31952"/>
              <a:gd name="T2" fmla="*/ 18106 w 21600"/>
              <a:gd name="T3" fmla="*/ 0 h 31952"/>
              <a:gd name="T4" fmla="*/ 21600 w 21600"/>
              <a:gd name="T5" fmla="*/ 21316 h 31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1952" fill="none" extrusionOk="0">
                <a:moveTo>
                  <a:pt x="2800" y="31951"/>
                </a:moveTo>
                <a:cubicBezTo>
                  <a:pt x="964" y="28707"/>
                  <a:pt x="0" y="25043"/>
                  <a:pt x="0" y="21316"/>
                </a:cubicBezTo>
                <a:cubicBezTo>
                  <a:pt x="0" y="10735"/>
                  <a:pt x="7664" y="1711"/>
                  <a:pt x="18106" y="0"/>
                </a:cubicBezTo>
              </a:path>
              <a:path w="21600" h="31952" stroke="0" extrusionOk="0">
                <a:moveTo>
                  <a:pt x="2800" y="31951"/>
                </a:moveTo>
                <a:cubicBezTo>
                  <a:pt x="964" y="28707"/>
                  <a:pt x="0" y="25043"/>
                  <a:pt x="0" y="21316"/>
                </a:cubicBezTo>
                <a:cubicBezTo>
                  <a:pt x="0" y="10735"/>
                  <a:pt x="7664" y="1711"/>
                  <a:pt x="18106" y="0"/>
                </a:cubicBezTo>
                <a:lnTo>
                  <a:pt x="21600" y="21316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5880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615" y="2691468"/>
            <a:ext cx="361039" cy="24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03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732" y="2133752"/>
            <a:ext cx="724889" cy="43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04" name="Line 20"/>
          <p:cNvSpPr>
            <a:spLocks noChangeShapeType="1"/>
          </p:cNvSpPr>
          <p:nvPr/>
        </p:nvSpPr>
        <p:spPr bwMode="auto">
          <a:xfrm flipV="1">
            <a:off x="6748775" y="2379597"/>
            <a:ext cx="1555141" cy="792321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05" name="Line 21"/>
          <p:cNvSpPr>
            <a:spLocks noChangeShapeType="1"/>
          </p:cNvSpPr>
          <p:nvPr/>
        </p:nvSpPr>
        <p:spPr bwMode="auto">
          <a:xfrm flipV="1">
            <a:off x="7056432" y="1205164"/>
            <a:ext cx="169983" cy="74034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06" name="Line 22"/>
          <p:cNvSpPr>
            <a:spLocks noChangeShapeType="1"/>
          </p:cNvSpPr>
          <p:nvPr/>
        </p:nvSpPr>
        <p:spPr bwMode="auto">
          <a:xfrm flipH="1" flipV="1">
            <a:off x="6425666" y="1799404"/>
            <a:ext cx="594241" cy="1573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07" name="Line 23"/>
          <p:cNvSpPr>
            <a:spLocks noChangeShapeType="1"/>
          </p:cNvSpPr>
          <p:nvPr/>
        </p:nvSpPr>
        <p:spPr bwMode="auto">
          <a:xfrm flipV="1">
            <a:off x="6840089" y="4347755"/>
            <a:ext cx="345587" cy="1756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08" name="Line 24"/>
          <p:cNvSpPr>
            <a:spLocks noChangeShapeType="1"/>
          </p:cNvSpPr>
          <p:nvPr/>
        </p:nvSpPr>
        <p:spPr bwMode="auto">
          <a:xfrm flipV="1">
            <a:off x="6840089" y="3790040"/>
            <a:ext cx="169983" cy="74034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09" name="Line 25"/>
          <p:cNvSpPr>
            <a:spLocks noChangeShapeType="1"/>
          </p:cNvSpPr>
          <p:nvPr/>
        </p:nvSpPr>
        <p:spPr bwMode="auto">
          <a:xfrm flipH="1" flipV="1">
            <a:off x="6929997" y="4166534"/>
            <a:ext cx="241630" cy="16436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pic>
        <p:nvPicPr>
          <p:cNvPr id="758810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83" y="3594769"/>
            <a:ext cx="1201124" cy="37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11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029" y="4330898"/>
            <a:ext cx="626552" cy="36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12" name="Picture 2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84" y="3979691"/>
            <a:ext cx="501522" cy="41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13" name="Picture 2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09" y="3794254"/>
            <a:ext cx="526809" cy="41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14" name="AutoShape 30"/>
          <p:cNvSpPr>
            <a:spLocks/>
          </p:cNvSpPr>
          <p:nvPr/>
        </p:nvSpPr>
        <p:spPr bwMode="auto">
          <a:xfrm rot="615219">
            <a:off x="6810587" y="3778801"/>
            <a:ext cx="134863" cy="354016"/>
          </a:xfrm>
          <a:prstGeom prst="leftBrace">
            <a:avLst>
              <a:gd name="adj1" fmla="val 21875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58815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746" y="5023476"/>
            <a:ext cx="1275580" cy="43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16" name="Line 32"/>
          <p:cNvSpPr>
            <a:spLocks noChangeShapeType="1"/>
          </p:cNvSpPr>
          <p:nvPr/>
        </p:nvSpPr>
        <p:spPr bwMode="auto">
          <a:xfrm flipH="1" flipV="1">
            <a:off x="7871230" y="5119004"/>
            <a:ext cx="151721" cy="29782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pic>
        <p:nvPicPr>
          <p:cNvPr id="758817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4" y="4985545"/>
            <a:ext cx="724889" cy="43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18" name="Line 34"/>
          <p:cNvSpPr>
            <a:spLocks noChangeShapeType="1"/>
          </p:cNvSpPr>
          <p:nvPr/>
        </p:nvSpPr>
        <p:spPr bwMode="auto">
          <a:xfrm flipH="1" flipV="1">
            <a:off x="7430115" y="5249652"/>
            <a:ext cx="592836" cy="1573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sp>
        <p:nvSpPr>
          <p:cNvPr id="758819" name="Line 35"/>
          <p:cNvSpPr>
            <a:spLocks noChangeShapeType="1"/>
          </p:cNvSpPr>
          <p:nvPr/>
        </p:nvSpPr>
        <p:spPr bwMode="auto">
          <a:xfrm flipH="1">
            <a:off x="7751820" y="5142885"/>
            <a:ext cx="127839" cy="19105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593"/>
          </a:p>
        </p:txBody>
      </p:sp>
      <p:pic>
        <p:nvPicPr>
          <p:cNvPr id="758820" name="Picture 3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630" y="5454757"/>
            <a:ext cx="649029" cy="439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21" name="Picture 3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81" y="4901256"/>
            <a:ext cx="575978" cy="390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22" name="AutoShape 38"/>
          <p:cNvSpPr>
            <a:spLocks/>
          </p:cNvSpPr>
          <p:nvPr/>
        </p:nvSpPr>
        <p:spPr bwMode="auto">
          <a:xfrm rot="38699465">
            <a:off x="7515107" y="5230688"/>
            <a:ext cx="157340" cy="287988"/>
          </a:xfrm>
          <a:prstGeom prst="leftBrace">
            <a:avLst>
              <a:gd name="adj1" fmla="val 15253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marL="328613" indent="-328613"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8778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defTabSz="8778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858"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58823" name="Text Box 39"/>
          <p:cNvSpPr txBox="1">
            <a:spLocks noChangeArrowheads="1"/>
          </p:cNvSpPr>
          <p:nvPr/>
        </p:nvSpPr>
        <p:spPr bwMode="auto">
          <a:xfrm>
            <a:off x="8028570" y="3362974"/>
            <a:ext cx="827441" cy="254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（</a:t>
            </a:r>
            <a:r>
              <a:rPr lang="en-US" altLang="zh-CN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a</a:t>
            </a:r>
            <a:r>
              <a:rPr lang="zh-CN" altLang="en-US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593" b="1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593" b="1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（</a:t>
            </a:r>
            <a:r>
              <a:rPr lang="en-US" altLang="zh-CN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b</a:t>
            </a:r>
            <a:r>
              <a:rPr lang="zh-CN" altLang="en-US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593" b="1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593" b="1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（</a:t>
            </a:r>
            <a:r>
              <a:rPr lang="en-US" altLang="zh-CN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lang="zh-CN" altLang="en-US" sz="1593" b="1">
                <a:solidFill>
                  <a:srgbClr val="0000C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）</a:t>
            </a:r>
          </a:p>
        </p:txBody>
      </p:sp>
      <p:pic>
        <p:nvPicPr>
          <p:cNvPr id="758824" name="Picture 4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3" y="1434150"/>
            <a:ext cx="1952705" cy="41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25" name="Text Box 41"/>
          <p:cNvSpPr txBox="1">
            <a:spLocks noChangeArrowheads="1"/>
          </p:cNvSpPr>
          <p:nvPr/>
        </p:nvSpPr>
        <p:spPr bwMode="auto">
          <a:xfrm>
            <a:off x="394756" y="1394815"/>
            <a:ext cx="1511591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而</a:t>
            </a:r>
          </a:p>
        </p:txBody>
      </p:sp>
      <p:sp>
        <p:nvSpPr>
          <p:cNvPr id="758826" name="Text Box 42"/>
          <p:cNvSpPr txBox="1">
            <a:spLocks noChangeArrowheads="1"/>
          </p:cNvSpPr>
          <p:nvPr/>
        </p:nvSpPr>
        <p:spPr bwMode="auto">
          <a:xfrm>
            <a:off x="2872865" y="1407459"/>
            <a:ext cx="230391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（如图（</a:t>
            </a:r>
            <a:r>
              <a:rPr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b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））</a:t>
            </a:r>
          </a:p>
        </p:txBody>
      </p:sp>
      <p:pic>
        <p:nvPicPr>
          <p:cNvPr id="758827" name="Picture 4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67" y="3964239"/>
            <a:ext cx="2327793" cy="439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28" name="Text Box 44"/>
          <p:cNvSpPr txBox="1">
            <a:spLocks noChangeArrowheads="1"/>
          </p:cNvSpPr>
          <p:nvPr/>
        </p:nvSpPr>
        <p:spPr bwMode="auto">
          <a:xfrm>
            <a:off x="3205809" y="3962833"/>
            <a:ext cx="230250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（如图（</a:t>
            </a:r>
            <a:r>
              <a:rPr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））</a:t>
            </a:r>
          </a:p>
        </p:txBody>
      </p:sp>
      <p:sp>
        <p:nvSpPr>
          <p:cNvPr id="758829" name="Text Box 45"/>
          <p:cNvSpPr txBox="1">
            <a:spLocks noChangeArrowheads="1"/>
          </p:cNvSpPr>
          <p:nvPr/>
        </p:nvSpPr>
        <p:spPr bwMode="auto">
          <a:xfrm>
            <a:off x="900492" y="1930053"/>
            <a:ext cx="4607823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是由   相对于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S'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的变化引起的；</a:t>
            </a:r>
          </a:p>
        </p:txBody>
      </p:sp>
      <p:sp>
        <p:nvSpPr>
          <p:cNvPr id="758830" name="Text Box 46"/>
          <p:cNvSpPr txBox="1">
            <a:spLocks noChangeArrowheads="1"/>
          </p:cNvSpPr>
          <p:nvPr/>
        </p:nvSpPr>
        <p:spPr bwMode="auto">
          <a:xfrm>
            <a:off x="900492" y="2442814"/>
            <a:ext cx="4607823" cy="97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是由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S‘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转动造成     的方向变化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引起的，大小                          ，</a:t>
            </a:r>
          </a:p>
        </p:txBody>
      </p:sp>
      <p:pic>
        <p:nvPicPr>
          <p:cNvPr id="758831" name="Picture 4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14" y="2893763"/>
            <a:ext cx="1675956" cy="4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32" name="Text Box 48"/>
          <p:cNvSpPr txBox="1">
            <a:spLocks noChangeArrowheads="1"/>
          </p:cNvSpPr>
          <p:nvPr/>
        </p:nvSpPr>
        <p:spPr bwMode="auto">
          <a:xfrm>
            <a:off x="394756" y="3405118"/>
            <a:ext cx="460922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其矢量形式为</a:t>
            </a:r>
          </a:p>
        </p:txBody>
      </p:sp>
      <p:pic>
        <p:nvPicPr>
          <p:cNvPr id="758833" name="Picture 4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73" y="3429000"/>
            <a:ext cx="1802389" cy="414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34" name="Picture 5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5" y="1972198"/>
            <a:ext cx="1400610" cy="41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35" name="Picture 5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2" y="2463886"/>
            <a:ext cx="2878485" cy="41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8836" name="Text Box 52"/>
          <p:cNvSpPr txBox="1">
            <a:spLocks noChangeArrowheads="1"/>
          </p:cNvSpPr>
          <p:nvPr/>
        </p:nvSpPr>
        <p:spPr bwMode="auto">
          <a:xfrm>
            <a:off x="767034" y="4432044"/>
            <a:ext cx="5525174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是由</a:t>
            </a:r>
            <a:r>
              <a:rPr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S’</a:t>
            </a:r>
            <a:r>
              <a:rPr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转动造成      的方向变化引起的；</a:t>
            </a:r>
          </a:p>
        </p:txBody>
      </p:sp>
      <p:pic>
        <p:nvPicPr>
          <p:cNvPr id="758837" name="Picture 5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5" y="4894233"/>
            <a:ext cx="5631940" cy="435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38" name="Picture 54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8" y="4460141"/>
            <a:ext cx="3104661" cy="4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40" name="Picture 5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3" y="5672505"/>
            <a:ext cx="2003279" cy="4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58841" name="Picture 57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21" y="5659861"/>
            <a:ext cx="3104661" cy="4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9" name="组合 58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0" name="矩形 59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01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5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5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5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5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8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5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5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58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5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5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5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5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5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5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5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5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5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58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58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5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58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5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58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75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75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75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75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5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75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75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39" grpId="0"/>
      <p:bldP spid="758807" grpId="0" animBg="1"/>
      <p:bldP spid="758808" grpId="0" animBg="1"/>
      <p:bldP spid="758809" grpId="0" animBg="1"/>
      <p:bldP spid="758814" grpId="0" animBg="1"/>
      <p:bldP spid="758816" grpId="0" animBg="1"/>
      <p:bldP spid="758818" grpId="0" animBg="1"/>
      <p:bldP spid="758819" grpId="0" animBg="1"/>
      <p:bldP spid="758822" grpId="0" animBg="1"/>
      <p:bldP spid="758825" grpId="0"/>
      <p:bldP spid="758826" grpId="0"/>
      <p:bldP spid="758828" grpId="0"/>
      <p:bldP spid="758829" grpId="0"/>
      <p:bldP spid="758830" grpId="0"/>
      <p:bldP spid="758832" grpId="0"/>
      <p:bldP spid="7588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7" name="Text Box 3"/>
          <p:cNvSpPr txBox="1">
            <a:spLocks noChangeArrowheads="1"/>
          </p:cNvSpPr>
          <p:nvPr/>
        </p:nvSpPr>
        <p:spPr bwMode="auto">
          <a:xfrm>
            <a:off x="484024" y="1737969"/>
            <a:ext cx="8015926" cy="97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牛顿运动定律只在惯性系中成立．为在非惯性系中用牛顿定律求解物体的运动，需要引进适当的“虚拟力”．</a:t>
            </a:r>
          </a:p>
        </p:txBody>
      </p:sp>
      <p:pic>
        <p:nvPicPr>
          <p:cNvPr id="707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20549" y="2631437"/>
            <a:ext cx="4464531" cy="295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424555" y="2658128"/>
            <a:ext cx="4319834" cy="289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0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7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0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810" name="Group 2"/>
          <p:cNvGrpSpPr>
            <a:grpSpLocks/>
          </p:cNvGrpSpPr>
          <p:nvPr/>
        </p:nvGrpSpPr>
        <p:grpSpPr bwMode="auto">
          <a:xfrm>
            <a:off x="973544" y="1528273"/>
            <a:ext cx="5761183" cy="798212"/>
            <a:chOff x="476" y="391"/>
            <a:chExt cx="3629" cy="542"/>
          </a:xfrm>
        </p:grpSpPr>
        <p:sp>
          <p:nvSpPr>
            <p:cNvPr id="759811" name="Text Box 3"/>
            <p:cNvSpPr txBox="1">
              <a:spLocks noChangeArrowheads="1"/>
            </p:cNvSpPr>
            <p:nvPr/>
          </p:nvSpPr>
          <p:spPr bwMode="auto">
            <a:xfrm>
              <a:off x="476" y="391"/>
              <a:ext cx="3629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将以上结果代入                             ，两边除以     ，并取                时的极限，可得</a:t>
              </a:r>
            </a:p>
          </p:txBody>
        </p:sp>
        <p:pic>
          <p:nvPicPr>
            <p:cNvPr id="75981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" y="411"/>
              <a:ext cx="1214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59813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642"/>
              <a:ext cx="145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598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42" y="2491983"/>
            <a:ext cx="3832360" cy="876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59815" name="AutoShape 7"/>
          <p:cNvSpPr>
            <a:spLocks noChangeArrowheads="1"/>
          </p:cNvSpPr>
          <p:nvPr/>
        </p:nvSpPr>
        <p:spPr bwMode="auto">
          <a:xfrm>
            <a:off x="3493798" y="3830780"/>
            <a:ext cx="1765863" cy="400375"/>
          </a:xfrm>
          <a:prstGeom prst="wedgeRectCallout">
            <a:avLst>
              <a:gd name="adj1" fmla="val -17806"/>
              <a:gd name="adj2" fmla="val -150736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 anchor="ctr"/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牵连加速度</a:t>
            </a:r>
          </a:p>
        </p:txBody>
      </p:sp>
      <p:sp>
        <p:nvSpPr>
          <p:cNvPr id="759816" name="AutoShape 8"/>
          <p:cNvSpPr>
            <a:spLocks noChangeArrowheads="1"/>
          </p:cNvSpPr>
          <p:nvPr/>
        </p:nvSpPr>
        <p:spPr bwMode="auto">
          <a:xfrm>
            <a:off x="5436669" y="3830780"/>
            <a:ext cx="2448609" cy="400375"/>
          </a:xfrm>
          <a:prstGeom prst="wedgeRectCallout">
            <a:avLst>
              <a:gd name="adj1" fmla="val -50648"/>
              <a:gd name="adj2" fmla="val -147426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 anchor="ctr"/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科里奥利加速度</a:t>
            </a:r>
          </a:p>
        </p:txBody>
      </p:sp>
      <p:sp>
        <p:nvSpPr>
          <p:cNvPr id="759817" name="AutoShape 9"/>
          <p:cNvSpPr>
            <a:spLocks noChangeArrowheads="1"/>
          </p:cNvSpPr>
          <p:nvPr/>
        </p:nvSpPr>
        <p:spPr bwMode="auto">
          <a:xfrm>
            <a:off x="1549522" y="3830780"/>
            <a:ext cx="1765863" cy="400375"/>
          </a:xfrm>
          <a:prstGeom prst="wedgeRectCallout">
            <a:avLst>
              <a:gd name="adj1" fmla="val 38042"/>
              <a:gd name="adj2" fmla="val -15294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 anchor="ctr"/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相对加速度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2" name="矩形 11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8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5" grpId="0" animBg="1" autoUpdateAnimBg="0"/>
      <p:bldP spid="759816" grpId="0" animBg="1" autoUpdateAnimBg="0"/>
      <p:bldP spid="759817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Text Box 2"/>
          <p:cNvSpPr txBox="1">
            <a:spLocks noChangeArrowheads="1"/>
          </p:cNvSpPr>
          <p:nvPr/>
        </p:nvSpPr>
        <p:spPr bwMode="auto">
          <a:xfrm>
            <a:off x="1327559" y="1488938"/>
            <a:ext cx="6701011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慢速转动的大盘使快速运动的皮带变形</a:t>
            </a:r>
          </a:p>
        </p:txBody>
      </p:sp>
      <p:sp>
        <p:nvSpPr>
          <p:cNvPr id="795651" name="Text Box 3"/>
          <p:cNvSpPr txBox="1">
            <a:spLocks noChangeArrowheads="1"/>
          </p:cNvSpPr>
          <p:nvPr/>
        </p:nvSpPr>
        <p:spPr bwMode="auto">
          <a:xfrm>
            <a:off x="5077034" y="2445624"/>
            <a:ext cx="3128581" cy="7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惯性参考系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地球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非惯性参考系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大盘</a:t>
            </a:r>
          </a:p>
        </p:txBody>
      </p:sp>
      <p:sp>
        <p:nvSpPr>
          <p:cNvPr id="795652" name="Text Box 4"/>
          <p:cNvSpPr txBox="1">
            <a:spLocks noChangeArrowheads="1"/>
          </p:cNvSpPr>
          <p:nvPr/>
        </p:nvSpPr>
        <p:spPr bwMode="auto">
          <a:xfrm>
            <a:off x="5114965" y="3400904"/>
            <a:ext cx="3277454" cy="7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动点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皮带上的小段质量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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m</a:t>
            </a:r>
            <a:endParaRPr kumimoji="1" lang="en-US" altLang="zh-CN" sz="2301" b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95653" name="Text Box 5"/>
          <p:cNvSpPr txBox="1">
            <a:spLocks noChangeArrowheads="1"/>
          </p:cNvSpPr>
          <p:nvPr/>
        </p:nvSpPr>
        <p:spPr bwMode="auto">
          <a:xfrm>
            <a:off x="5147275" y="4260656"/>
            <a:ext cx="3389841" cy="1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牵连惯性力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—— 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大盘转速很慢，牵连加速度很小，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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m</a:t>
            </a:r>
            <a:r>
              <a:rPr kumimoji="1" lang="zh-CN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的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牵连惯性力可以忽略不计．</a:t>
            </a:r>
          </a:p>
        </p:txBody>
      </p:sp>
      <p:pic>
        <p:nvPicPr>
          <p:cNvPr id="795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42380" y="2225066"/>
            <a:ext cx="4104896" cy="370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9" name="矩形 8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91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Text Box 2"/>
          <p:cNvSpPr txBox="1">
            <a:spLocks noChangeArrowheads="1"/>
          </p:cNvSpPr>
          <p:nvPr/>
        </p:nvSpPr>
        <p:spPr bwMode="auto">
          <a:xfrm>
            <a:off x="1282605" y="1501581"/>
            <a:ext cx="6701011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慢速转动的大盘使快速运动的皮带变形</a:t>
            </a:r>
          </a:p>
        </p:txBody>
      </p:sp>
      <p:sp>
        <p:nvSpPr>
          <p:cNvPr id="796675" name="Text Box 3"/>
          <p:cNvSpPr txBox="1">
            <a:spLocks noChangeArrowheads="1"/>
          </p:cNvSpPr>
          <p:nvPr/>
        </p:nvSpPr>
        <p:spPr bwMode="auto">
          <a:xfrm>
            <a:off x="5093892" y="2587511"/>
            <a:ext cx="3328029" cy="1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牵连惯性力 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—— 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大盘转速很慢，牵连加速度很小，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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m</a:t>
            </a:r>
            <a:r>
              <a:rPr kumimoji="1" lang="zh-CN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的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牵连惯性力可以忽略不计．</a:t>
            </a:r>
          </a:p>
        </p:txBody>
      </p:sp>
      <p:sp>
        <p:nvSpPr>
          <p:cNvPr id="796676" name="Text Box 4"/>
          <p:cNvSpPr txBox="1">
            <a:spLocks noChangeArrowheads="1"/>
          </p:cNvSpPr>
          <p:nvPr/>
        </p:nvSpPr>
        <p:spPr bwMode="auto">
          <a:xfrm>
            <a:off x="5166943" y="4194630"/>
            <a:ext cx="3328029" cy="1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科氏力 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—— 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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m</a:t>
            </a:r>
            <a:r>
              <a:rPr kumimoji="1" lang="zh-CN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的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科氏加速度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a</a:t>
            </a:r>
            <a:r>
              <a:rPr kumimoji="1" lang="en-US" altLang="zh-CN" sz="2301" b="1" baseline="-25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＝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 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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v,</a:t>
            </a:r>
            <a:r>
              <a:rPr kumimoji="1" lang="zh-CN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科氏力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F</a:t>
            </a:r>
            <a:r>
              <a:rPr kumimoji="1" lang="en-US" altLang="zh-CN" sz="2301" b="1" baseline="-25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C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＝－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 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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m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 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</a:t>
            </a:r>
            <a:r>
              <a:rPr kumimoji="1" lang="en-US" altLang="zh-CN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v</a:t>
            </a:r>
            <a:r>
              <a:rPr kumimoji="1" lang="zh-CN" altLang="en-US" sz="2301" b="1" i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，</a:t>
            </a:r>
            <a:r>
              <a:rPr kumimoji="1" lang="zh-CN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使皮带变形．</a:t>
            </a:r>
            <a:endParaRPr kumimoji="1" lang="zh-CN" altLang="en-US" sz="2301" b="1" i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796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27442" y="2091608"/>
            <a:ext cx="4248188" cy="385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5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Text Box 2"/>
          <p:cNvSpPr txBox="1">
            <a:spLocks noChangeArrowheads="1"/>
          </p:cNvSpPr>
          <p:nvPr/>
        </p:nvSpPr>
        <p:spPr bwMode="auto">
          <a:xfrm>
            <a:off x="1371108" y="1488938"/>
            <a:ext cx="6701011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慢速转动的大盘使快速运动的皮带变形</a:t>
            </a:r>
          </a:p>
        </p:txBody>
      </p:sp>
      <p:pic>
        <p:nvPicPr>
          <p:cNvPr id="797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051043" y="1890718"/>
            <a:ext cx="5078440" cy="433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58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602" name="Group 2"/>
          <p:cNvGrpSpPr>
            <a:grpSpLocks/>
          </p:cNvGrpSpPr>
          <p:nvPr/>
        </p:nvGrpSpPr>
        <p:grpSpPr bwMode="auto">
          <a:xfrm>
            <a:off x="811988" y="1581657"/>
            <a:ext cx="7774297" cy="1417468"/>
            <a:chOff x="578" y="1089"/>
            <a:chExt cx="5534" cy="1009"/>
          </a:xfrm>
        </p:grpSpPr>
        <p:sp>
          <p:nvSpPr>
            <p:cNvPr id="793603" name="Text Box 3"/>
            <p:cNvSpPr txBox="1">
              <a:spLocks noChangeArrowheads="1"/>
            </p:cNvSpPr>
            <p:nvPr/>
          </p:nvSpPr>
          <p:spPr bwMode="auto">
            <a:xfrm>
              <a:off x="578" y="1089"/>
              <a:ext cx="5534" cy="1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5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99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例</a:t>
              </a:r>
              <a:r>
                <a:rPr kumimoji="1" lang="en-US" altLang="zh-CN" sz="2301" b="1">
                  <a:solidFill>
                    <a:srgbClr val="99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1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质量为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的小环套在半径为    的光滑大圆环上，后者在水平面内以匀角速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绕其上一点</a:t>
              </a:r>
              <a:r>
                <a:rPr kumimoji="1" lang="en-US" altLang="zh-CN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</a:t>
              </a:r>
              <a:r>
                <a:rPr kumimoji="1" lang="zh-CN" altLang="en-US" sz="2301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转动。试分析小环在大环上运动时的切向加速度和水平面内所受约束力。</a:t>
              </a:r>
              <a:endPara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93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5" y="1241"/>
              <a:ext cx="196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9360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" y="1211"/>
              <a:ext cx="174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9360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" y="1527"/>
              <a:ext cx="17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93607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" y="1542"/>
              <a:ext cx="148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0" name="矩形 9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科里奥利力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64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29290" y="1857430"/>
            <a:ext cx="4752000" cy="1199004"/>
            <a:chOff x="1775499" y="2426882"/>
            <a:chExt cx="4752000" cy="1199004"/>
          </a:xfrm>
        </p:grpSpPr>
        <p:sp>
          <p:nvSpPr>
            <p:cNvPr id="4" name="矩形 3"/>
            <p:cNvSpPr/>
            <p:nvPr/>
          </p:nvSpPr>
          <p:spPr>
            <a:xfrm>
              <a:off x="1775500" y="2426882"/>
              <a:ext cx="47163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3200" b="1" dirty="0" smtClean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地球表面惯性力现象分析</a:t>
              </a:r>
              <a:endParaRPr lang="en-US" altLang="zh-CN" sz="3200" b="1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775499" y="3134105"/>
              <a:ext cx="4752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775500" y="3256554"/>
              <a:ext cx="4351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9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5" name="Text Box 3"/>
          <p:cNvSpPr txBox="1">
            <a:spLocks noChangeArrowheads="1"/>
          </p:cNvSpPr>
          <p:nvPr/>
        </p:nvSpPr>
        <p:spPr bwMode="auto">
          <a:xfrm>
            <a:off x="761415" y="1577803"/>
            <a:ext cx="4382129" cy="7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讨论在赤道平面内的自由落体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当不考虑科氏力时</a:t>
            </a:r>
          </a:p>
        </p:txBody>
      </p:sp>
      <p:pic>
        <p:nvPicPr>
          <p:cNvPr id="7608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70" y="2332193"/>
            <a:ext cx="1715290" cy="61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0837" name="Group 5"/>
          <p:cNvGrpSpPr>
            <a:grpSpLocks/>
          </p:cNvGrpSpPr>
          <p:nvPr/>
        </p:nvGrpSpPr>
        <p:grpSpPr bwMode="auto">
          <a:xfrm>
            <a:off x="972138" y="3068321"/>
            <a:ext cx="6199489" cy="1264342"/>
            <a:chOff x="624" y="1836"/>
            <a:chExt cx="3906" cy="858"/>
          </a:xfrm>
        </p:grpSpPr>
        <p:sp>
          <p:nvSpPr>
            <p:cNvPr id="760838" name="Text Box 6"/>
            <p:cNvSpPr txBox="1">
              <a:spLocks noChangeArrowheads="1"/>
            </p:cNvSpPr>
            <p:nvPr/>
          </p:nvSpPr>
          <p:spPr bwMode="auto">
            <a:xfrm>
              <a:off x="854" y="1850"/>
              <a:ext cx="113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endParaRPr kumimoji="1" lang="zh-CN" altLang="en-US" sz="230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sp>
          <p:nvSpPr>
            <p:cNvPr id="760839" name="Text Box 7"/>
            <p:cNvSpPr txBox="1">
              <a:spLocks noChangeArrowheads="1"/>
            </p:cNvSpPr>
            <p:nvPr/>
          </p:nvSpPr>
          <p:spPr bwMode="auto">
            <a:xfrm>
              <a:off x="624" y="1836"/>
              <a:ext cx="178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由于运动，科氏力为</a:t>
              </a:r>
            </a:p>
          </p:txBody>
        </p:sp>
        <p:pic>
          <p:nvPicPr>
            <p:cNvPr id="76084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" y="2235"/>
              <a:ext cx="3733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760841" name="Text Box 9"/>
          <p:cNvSpPr txBox="1">
            <a:spLocks noChangeArrowheads="1"/>
          </p:cNvSpPr>
          <p:nvPr/>
        </p:nvSpPr>
        <p:spPr bwMode="auto">
          <a:xfrm>
            <a:off x="838681" y="4522314"/>
            <a:ext cx="5245613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即科氏力的方向在水平面内指向东方</a:t>
            </a:r>
            <a:endParaRPr kumimoji="1" lang="zh-CN" altLang="en-US" sz="2301">
              <a:solidFill>
                <a:srgbClr val="000C0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60842" name="Text Box 10"/>
          <p:cNvSpPr txBox="1">
            <a:spLocks noChangeArrowheads="1"/>
          </p:cNvSpPr>
          <p:nvPr/>
        </p:nvSpPr>
        <p:spPr bwMode="auto">
          <a:xfrm>
            <a:off x="914540" y="5123578"/>
            <a:ext cx="397705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由此得沿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方向的运动方程</a:t>
            </a:r>
            <a:endParaRPr kumimoji="1" lang="zh-CN" altLang="en-US" sz="2301">
              <a:solidFill>
                <a:srgbClr val="000C0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60843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115" y="4789230"/>
            <a:ext cx="2789981" cy="102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0844" name="Group 12"/>
          <p:cNvGrpSpPr>
            <a:grpSpLocks/>
          </p:cNvGrpSpPr>
          <p:nvPr/>
        </p:nvGrpSpPr>
        <p:grpSpPr bwMode="auto">
          <a:xfrm>
            <a:off x="5105130" y="1042565"/>
            <a:ext cx="3596899" cy="2416297"/>
            <a:chOff x="3216" y="528"/>
            <a:chExt cx="2265" cy="1638"/>
          </a:xfrm>
        </p:grpSpPr>
        <p:sp>
          <p:nvSpPr>
            <p:cNvPr id="760845" name="Oval 13"/>
            <p:cNvSpPr>
              <a:spLocks noChangeArrowheads="1"/>
            </p:cNvSpPr>
            <p:nvPr/>
          </p:nvSpPr>
          <p:spPr bwMode="auto">
            <a:xfrm>
              <a:off x="3216" y="966"/>
              <a:ext cx="1248" cy="1200"/>
            </a:xfrm>
            <a:prstGeom prst="ellips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60846" name="Line 14"/>
            <p:cNvSpPr>
              <a:spLocks noChangeShapeType="1"/>
            </p:cNvSpPr>
            <p:nvPr/>
          </p:nvSpPr>
          <p:spPr bwMode="auto">
            <a:xfrm>
              <a:off x="3840" y="1542"/>
              <a:ext cx="1584" cy="0"/>
            </a:xfrm>
            <a:prstGeom prst="lin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60847" name="Line 15"/>
            <p:cNvSpPr>
              <a:spLocks noChangeShapeType="1"/>
            </p:cNvSpPr>
            <p:nvPr/>
          </p:nvSpPr>
          <p:spPr bwMode="auto">
            <a:xfrm flipH="1" flipV="1">
              <a:off x="4464" y="630"/>
              <a:ext cx="0" cy="912"/>
            </a:xfrm>
            <a:prstGeom prst="line">
              <a:avLst/>
            </a:prstGeom>
            <a:noFill/>
            <a:ln w="28575">
              <a:solidFill>
                <a:srgbClr val="000C0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60848" name="Line 16"/>
            <p:cNvSpPr>
              <a:spLocks noChangeShapeType="1"/>
            </p:cNvSpPr>
            <p:nvPr/>
          </p:nvSpPr>
          <p:spPr bwMode="auto">
            <a:xfrm flipH="1" flipV="1">
              <a:off x="4896" y="1158"/>
              <a:ext cx="0" cy="38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60849" name="AutoShape 17"/>
            <p:cNvSpPr>
              <a:spLocks noChangeArrowheads="1"/>
            </p:cNvSpPr>
            <p:nvPr/>
          </p:nvSpPr>
          <p:spPr bwMode="auto">
            <a:xfrm rot="7409511" flipV="1">
              <a:off x="3666" y="1419"/>
              <a:ext cx="288" cy="227"/>
            </a:xfrm>
            <a:custGeom>
              <a:avLst/>
              <a:gdLst>
                <a:gd name="G0" fmla="+- 2959822 0 0"/>
                <a:gd name="G1" fmla="+- 10733905 0 0"/>
                <a:gd name="G2" fmla="+- 2959822 0 10733905"/>
                <a:gd name="G3" fmla="+- 10800 0 0"/>
                <a:gd name="G4" fmla="+- 0 0 295982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930 0 0"/>
                <a:gd name="G9" fmla="+- 0 0 10733905"/>
                <a:gd name="G10" fmla="+- 8930 0 2700"/>
                <a:gd name="G11" fmla="cos G10 2959822"/>
                <a:gd name="G12" fmla="sin G10 2959822"/>
                <a:gd name="G13" fmla="cos 13500 2959822"/>
                <a:gd name="G14" fmla="sin 13500 2959822"/>
                <a:gd name="G15" fmla="+- G11 10800 0"/>
                <a:gd name="G16" fmla="+- G12 10800 0"/>
                <a:gd name="G17" fmla="+- G13 10800 0"/>
                <a:gd name="G18" fmla="+- G14 10800 0"/>
                <a:gd name="G19" fmla="*/ 8930 1 2"/>
                <a:gd name="G20" fmla="+- G19 5400 0"/>
                <a:gd name="G21" fmla="cos G20 2959822"/>
                <a:gd name="G22" fmla="sin G20 2959822"/>
                <a:gd name="G23" fmla="+- G21 10800 0"/>
                <a:gd name="G24" fmla="+- G12 G23 G22"/>
                <a:gd name="G25" fmla="+- G22 G23 G11"/>
                <a:gd name="G26" fmla="cos 10800 2959822"/>
                <a:gd name="G27" fmla="sin 10800 2959822"/>
                <a:gd name="G28" fmla="cos 8930 2959822"/>
                <a:gd name="G29" fmla="sin 8930 295982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0733905"/>
                <a:gd name="G36" fmla="sin G34 10733905"/>
                <a:gd name="G37" fmla="+/ 10733905 295982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930 G39"/>
                <a:gd name="G43" fmla="sin 893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3499 w 21600"/>
                <a:gd name="T5" fmla="*/ 342 h 21600"/>
                <a:gd name="T6" fmla="*/ 1327 w 21600"/>
                <a:gd name="T7" fmla="*/ 13554 h 21600"/>
                <a:gd name="T8" fmla="*/ 13032 w 21600"/>
                <a:gd name="T9" fmla="*/ 2153 h 21600"/>
                <a:gd name="T10" fmla="*/ 20318 w 21600"/>
                <a:gd name="T11" fmla="*/ 20373 h 21600"/>
                <a:gd name="T12" fmla="*/ 15177 w 21600"/>
                <a:gd name="T13" fmla="*/ 20358 h 21600"/>
                <a:gd name="T14" fmla="*/ 15192 w 21600"/>
                <a:gd name="T15" fmla="*/ 15217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7096" y="17132"/>
                  </a:moveTo>
                  <a:cubicBezTo>
                    <a:pt x="18782" y="15456"/>
                    <a:pt x="19730" y="13177"/>
                    <a:pt x="19730" y="10800"/>
                  </a:cubicBezTo>
                  <a:cubicBezTo>
                    <a:pt x="19730" y="5868"/>
                    <a:pt x="15731" y="1870"/>
                    <a:pt x="10800" y="1870"/>
                  </a:cubicBezTo>
                  <a:cubicBezTo>
                    <a:pt x="5868" y="1870"/>
                    <a:pt x="1870" y="5868"/>
                    <a:pt x="1870" y="10800"/>
                  </a:cubicBezTo>
                  <a:cubicBezTo>
                    <a:pt x="1870" y="11643"/>
                    <a:pt x="1989" y="12483"/>
                    <a:pt x="2225" y="13293"/>
                  </a:cubicBezTo>
                  <a:lnTo>
                    <a:pt x="429" y="13815"/>
                  </a:lnTo>
                  <a:cubicBezTo>
                    <a:pt x="144" y="12835"/>
                    <a:pt x="0" y="11820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3675"/>
                    <a:pt x="20453" y="16431"/>
                    <a:pt x="18414" y="18458"/>
                  </a:cubicBezTo>
                  <a:lnTo>
                    <a:pt x="20318" y="20373"/>
                  </a:lnTo>
                  <a:lnTo>
                    <a:pt x="15177" y="20358"/>
                  </a:lnTo>
                  <a:lnTo>
                    <a:pt x="15192" y="15217"/>
                  </a:lnTo>
                  <a:lnTo>
                    <a:pt x="17096" y="17132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rgbClr val="000C0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pic>
          <p:nvPicPr>
            <p:cNvPr id="760850" name="Picture 1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1638"/>
              <a:ext cx="24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60851" name="Text Box 19"/>
            <p:cNvSpPr txBox="1">
              <a:spLocks noChangeArrowheads="1"/>
            </p:cNvSpPr>
            <p:nvPr/>
          </p:nvSpPr>
          <p:spPr bwMode="auto">
            <a:xfrm>
              <a:off x="4406" y="1488"/>
              <a:ext cx="224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743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o</a:t>
              </a:r>
            </a:p>
          </p:txBody>
        </p:sp>
        <p:sp>
          <p:nvSpPr>
            <p:cNvPr id="760852" name="Line 20"/>
            <p:cNvSpPr>
              <a:spLocks noChangeShapeType="1"/>
            </p:cNvSpPr>
            <p:nvPr/>
          </p:nvSpPr>
          <p:spPr bwMode="auto">
            <a:xfrm flipH="1">
              <a:off x="4656" y="1542"/>
              <a:ext cx="240" cy="0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593"/>
            </a:p>
          </p:txBody>
        </p:sp>
        <p:sp>
          <p:nvSpPr>
            <p:cNvPr id="760853" name="Text Box 21"/>
            <p:cNvSpPr txBox="1">
              <a:spLocks noChangeArrowheads="1"/>
            </p:cNvSpPr>
            <p:nvPr/>
          </p:nvSpPr>
          <p:spPr bwMode="auto">
            <a:xfrm>
              <a:off x="4646" y="1568"/>
              <a:ext cx="340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301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mg</a:t>
              </a:r>
            </a:p>
          </p:txBody>
        </p:sp>
        <p:sp>
          <p:nvSpPr>
            <p:cNvPr id="760854" name="Text Box 22"/>
            <p:cNvSpPr txBox="1">
              <a:spLocks noChangeArrowheads="1"/>
            </p:cNvSpPr>
            <p:nvPr/>
          </p:nvSpPr>
          <p:spPr bwMode="auto">
            <a:xfrm>
              <a:off x="5270" y="1488"/>
              <a:ext cx="21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743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z</a:t>
              </a:r>
              <a:endParaRPr kumimoji="1" lang="en-US" altLang="zh-CN" sz="230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sp>
          <p:nvSpPr>
            <p:cNvPr id="760855" name="Text Box 23"/>
            <p:cNvSpPr txBox="1">
              <a:spLocks noChangeArrowheads="1"/>
            </p:cNvSpPr>
            <p:nvPr/>
          </p:nvSpPr>
          <p:spPr bwMode="auto">
            <a:xfrm>
              <a:off x="4501" y="528"/>
              <a:ext cx="224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en-US" altLang="zh-CN" sz="2743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y</a:t>
              </a:r>
            </a:p>
          </p:txBody>
        </p:sp>
        <p:pic>
          <p:nvPicPr>
            <p:cNvPr id="760856" name="Picture 2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" y="1022"/>
              <a:ext cx="219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组合 25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27" name="矩形 26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 smtClean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落体</a:t>
              </a: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东</a:t>
              </a:r>
              <a:r>
                <a:rPr lang="zh-CN" altLang="en-US" sz="3200" dirty="0" smtClean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偏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9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0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0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0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0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0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41" grpId="0"/>
      <p:bldP spid="760841" grpId="1"/>
      <p:bldP spid="7608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30" y="1184091"/>
            <a:ext cx="1874035" cy="97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1859" name="Group 3"/>
          <p:cNvGrpSpPr>
            <a:grpSpLocks/>
          </p:cNvGrpSpPr>
          <p:nvPr/>
        </p:nvGrpSpPr>
        <p:grpSpPr bwMode="auto">
          <a:xfrm>
            <a:off x="900493" y="2893763"/>
            <a:ext cx="6069619" cy="1271365"/>
            <a:chOff x="567" y="1797"/>
            <a:chExt cx="3823" cy="862"/>
          </a:xfrm>
        </p:grpSpPr>
        <p:sp>
          <p:nvSpPr>
            <p:cNvPr id="761860" name="Text Box 4"/>
            <p:cNvSpPr txBox="1">
              <a:spLocks noChangeArrowheads="1"/>
            </p:cNvSpPr>
            <p:nvPr/>
          </p:nvSpPr>
          <p:spPr bwMode="auto">
            <a:xfrm>
              <a:off x="567" y="1797"/>
              <a:ext cx="3823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再积分一次，并代入初始条件：</a:t>
              </a:r>
              <a:r>
                <a:rPr kumimoji="1" lang="en-US" altLang="zh-CN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t=0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</a:t>
              </a:r>
              <a:r>
                <a:rPr kumimoji="1" lang="en-US" altLang="zh-CN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y=0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，得</a:t>
              </a:r>
            </a:p>
          </p:txBody>
        </p:sp>
        <p:pic>
          <p:nvPicPr>
            <p:cNvPr id="76186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4" y="2039"/>
              <a:ext cx="1084" cy="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61862" name="Group 6"/>
          <p:cNvGrpSpPr>
            <a:grpSpLocks/>
          </p:cNvGrpSpPr>
          <p:nvPr/>
        </p:nvGrpSpPr>
        <p:grpSpPr bwMode="auto">
          <a:xfrm>
            <a:off x="1042379" y="4191820"/>
            <a:ext cx="6521308" cy="483407"/>
            <a:chOff x="657" y="2677"/>
            <a:chExt cx="4107" cy="327"/>
          </a:xfrm>
        </p:grpSpPr>
        <p:sp>
          <p:nvSpPr>
            <p:cNvPr id="761863" name="Text Box 7"/>
            <p:cNvSpPr txBox="1">
              <a:spLocks noChangeArrowheads="1"/>
            </p:cNvSpPr>
            <p:nvPr/>
          </p:nvSpPr>
          <p:spPr bwMode="auto">
            <a:xfrm>
              <a:off x="657" y="2704"/>
              <a:ext cx="410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设</a:t>
              </a:r>
              <a:r>
                <a:rPr kumimoji="1" lang="en-US" altLang="zh-CN" sz="2301" b="1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h</a:t>
              </a:r>
              <a:r>
                <a:rPr kumimoji="1" lang="en-US" altLang="zh-CN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=80m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，而                                        ，得</a:t>
              </a:r>
              <a:r>
                <a:rPr kumimoji="1" lang="en-US" altLang="zh-CN" sz="2301" b="1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y</a:t>
              </a:r>
              <a:r>
                <a:rPr kumimoji="1" lang="en-US" altLang="zh-CN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=1.6cm</a:t>
              </a:r>
              <a:endParaRPr kumimoji="1" lang="en-US" altLang="zh-CN" sz="230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6186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" y="2677"/>
              <a:ext cx="1873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61865" name="Group 9"/>
          <p:cNvGrpSpPr>
            <a:grpSpLocks/>
          </p:cNvGrpSpPr>
          <p:nvPr/>
        </p:nvGrpSpPr>
        <p:grpSpPr bwMode="auto">
          <a:xfrm>
            <a:off x="990401" y="4766393"/>
            <a:ext cx="7405842" cy="1383752"/>
            <a:chOff x="624" y="3229"/>
            <a:chExt cx="4665" cy="938"/>
          </a:xfrm>
        </p:grpSpPr>
        <p:sp>
          <p:nvSpPr>
            <p:cNvPr id="761866" name="Text Box 10"/>
            <p:cNvSpPr txBox="1">
              <a:spLocks noChangeArrowheads="1"/>
            </p:cNvSpPr>
            <p:nvPr/>
          </p:nvSpPr>
          <p:spPr bwMode="auto">
            <a:xfrm>
              <a:off x="624" y="3229"/>
              <a:ext cx="466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如果不是在赤道，而在纬度为      处，则落体偏东距离为</a:t>
              </a:r>
              <a:endParaRPr kumimoji="1" lang="zh-CN" altLang="en-US" sz="230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6186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600"/>
              <a:ext cx="1488" cy="56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61868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" y="3249"/>
              <a:ext cx="205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61869" name="Group 13"/>
          <p:cNvGrpSpPr>
            <a:grpSpLocks/>
          </p:cNvGrpSpPr>
          <p:nvPr/>
        </p:nvGrpSpPr>
        <p:grpSpPr bwMode="auto">
          <a:xfrm>
            <a:off x="914541" y="2073346"/>
            <a:ext cx="6549200" cy="872395"/>
            <a:chOff x="576" y="1241"/>
            <a:chExt cx="4126" cy="591"/>
          </a:xfrm>
        </p:grpSpPr>
        <p:grpSp>
          <p:nvGrpSpPr>
            <p:cNvPr id="761870" name="Group 14"/>
            <p:cNvGrpSpPr>
              <a:grpSpLocks/>
            </p:cNvGrpSpPr>
            <p:nvPr/>
          </p:nvGrpSpPr>
          <p:grpSpPr bwMode="auto">
            <a:xfrm>
              <a:off x="576" y="1241"/>
              <a:ext cx="4126" cy="357"/>
              <a:chOff x="576" y="1008"/>
              <a:chExt cx="4126" cy="357"/>
            </a:xfrm>
          </p:grpSpPr>
          <p:sp>
            <p:nvSpPr>
              <p:cNvPr id="761871" name="Text Box 15"/>
              <p:cNvSpPr txBox="1">
                <a:spLocks noChangeArrowheads="1"/>
              </p:cNvSpPr>
              <p:nvPr/>
            </p:nvSpPr>
            <p:spPr bwMode="auto">
              <a:xfrm>
                <a:off x="576" y="1008"/>
                <a:ext cx="4126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8662" tIns="44330" rIns="88662" bIns="44330">
                <a:spAutoFit/>
              </a:bodyPr>
              <a:lstStyle>
                <a:lvl1pPr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501650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00171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503363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03425" algn="l" defTabSz="1001713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4606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178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3750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32225" defTabSz="10017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SzTx/>
                  <a:buFontTx/>
                  <a:buNone/>
                </a:pPr>
                <a:r>
                  <a:rPr kumimoji="1" lang="zh-CN" altLang="en-US" sz="2301" b="1">
                    <a:solidFill>
                      <a:srgbClr val="000C0C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将上式积分，并代入初始条件：</a:t>
                </a:r>
                <a:r>
                  <a:rPr kumimoji="1" lang="en-US" altLang="zh-CN" sz="2301" b="1" i="1">
                    <a:solidFill>
                      <a:srgbClr val="000C0C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t</a:t>
                </a:r>
                <a:r>
                  <a:rPr kumimoji="1" lang="en-US" altLang="zh-CN" sz="2301" b="1">
                    <a:solidFill>
                      <a:srgbClr val="000C0C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=0</a:t>
                </a:r>
                <a:r>
                  <a:rPr kumimoji="1" lang="zh-CN" altLang="en-US" sz="2301" b="1">
                    <a:solidFill>
                      <a:srgbClr val="000C0C"/>
                    </a:solidFill>
                    <a:latin typeface="Times New Roman" panose="02020603050405020304" pitchFamily="18" charset="0"/>
                    <a:ea typeface="华文细黑" panose="02010600040101010101" pitchFamily="2" charset="-122"/>
                  </a:rPr>
                  <a:t>，                 得</a:t>
                </a:r>
                <a:endParaRPr kumimoji="1" lang="zh-CN" altLang="en-US" sz="230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endParaRPr>
              </a:p>
            </p:txBody>
          </p:sp>
          <p:pic>
            <p:nvPicPr>
              <p:cNvPr id="761872" name="Picture 1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" y="1008"/>
                <a:ext cx="624" cy="3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61873" name="Picture 1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1433"/>
              <a:ext cx="979" cy="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23" name="矩形 22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 smtClean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落体</a:t>
              </a: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东</a:t>
              </a:r>
              <a:r>
                <a:rPr lang="zh-CN" altLang="en-US" sz="3200" dirty="0" smtClean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偏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7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1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1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1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18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1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1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1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1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1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Text Box 3"/>
          <p:cNvSpPr txBox="1">
            <a:spLocks noChangeArrowheads="1"/>
          </p:cNvSpPr>
          <p:nvPr/>
        </p:nvSpPr>
        <p:spPr bwMode="gray">
          <a:xfrm>
            <a:off x="539452" y="1533432"/>
            <a:ext cx="8136741" cy="97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设在北纬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60</a:t>
            </a:r>
            <a:r>
              <a:rPr kumimoji="1" lang="en-US" altLang="zh-CN" sz="2301" b="1" baseline="30000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0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以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500m/s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的速度向南偏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30</a:t>
            </a:r>
            <a:r>
              <a:rPr kumimoji="1" lang="en-US" altLang="zh-CN" sz="2301" b="1" baseline="30000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0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角方向斜射以炮弹，忽略惯性离心力的影响，计算科氏力带来的落点的偏离．</a:t>
            </a:r>
            <a:endParaRPr kumimoji="1" lang="zh-CN" altLang="en-US" sz="2301" b="1" baseline="30000">
              <a:solidFill>
                <a:srgbClr val="000C0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628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26" y="2470449"/>
            <a:ext cx="3444629" cy="321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FD6C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2885" name="Text Box 5"/>
          <p:cNvSpPr txBox="1">
            <a:spLocks noChangeArrowheads="1"/>
          </p:cNvSpPr>
          <p:nvPr/>
        </p:nvSpPr>
        <p:spPr bwMode="gray">
          <a:xfrm>
            <a:off x="539453" y="2335585"/>
            <a:ext cx="4537582" cy="186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解：如图，在地面上建立坐标系，其中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X 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轴指向东方，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Y 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轴指向北方，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Z 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轴指向正上方，则地球的角速度为</a:t>
            </a:r>
          </a:p>
        </p:txBody>
      </p:sp>
      <p:pic>
        <p:nvPicPr>
          <p:cNvPr id="7628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4143594"/>
            <a:ext cx="3684854" cy="5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2887" name="Text Box 7"/>
          <p:cNvSpPr txBox="1">
            <a:spLocks noChangeArrowheads="1"/>
          </p:cNvSpPr>
          <p:nvPr/>
        </p:nvSpPr>
        <p:spPr bwMode="gray">
          <a:xfrm>
            <a:off x="611099" y="4704119"/>
            <a:ext cx="4103491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t 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时刻炮弹的大致速度为</a:t>
            </a:r>
          </a:p>
        </p:txBody>
      </p:sp>
      <p:pic>
        <p:nvPicPr>
          <p:cNvPr id="76288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5" y="5214070"/>
            <a:ext cx="4923909" cy="56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1" name="矩形 10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远程炮弹的横向偏离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2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28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2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2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28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2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62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2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2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628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2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2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628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2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2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3" grpId="0"/>
      <p:bldP spid="762885" grpId="0"/>
      <p:bldP spid="76288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Text Box 2"/>
          <p:cNvSpPr txBox="1">
            <a:spLocks noChangeArrowheads="1"/>
          </p:cNvSpPr>
          <p:nvPr/>
        </p:nvSpPr>
        <p:spPr bwMode="gray">
          <a:xfrm>
            <a:off x="684150" y="1421507"/>
            <a:ext cx="3311170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则科氏加速度为</a:t>
            </a:r>
          </a:p>
        </p:txBody>
      </p:sp>
      <p:pic>
        <p:nvPicPr>
          <p:cNvPr id="7639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70" y="2161849"/>
            <a:ext cx="6858351" cy="5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3908" name="Text Box 4"/>
          <p:cNvSpPr txBox="1">
            <a:spLocks noChangeArrowheads="1"/>
          </p:cNvSpPr>
          <p:nvPr/>
        </p:nvSpPr>
        <p:spPr bwMode="gray">
          <a:xfrm>
            <a:off x="684150" y="2782781"/>
            <a:ext cx="7272774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对时间积分，则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t 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时刻炮弹向西的速度为</a:t>
            </a:r>
          </a:p>
        </p:txBody>
      </p:sp>
      <p:pic>
        <p:nvPicPr>
          <p:cNvPr id="76390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86" y="3469741"/>
            <a:ext cx="5842664" cy="56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3910" name="Text Box 6"/>
          <p:cNvSpPr txBox="1">
            <a:spLocks noChangeArrowheads="1"/>
          </p:cNvSpPr>
          <p:nvPr/>
        </p:nvSpPr>
        <p:spPr bwMode="gray">
          <a:xfrm>
            <a:off x="684150" y="4256442"/>
            <a:ext cx="7272774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再次对时间积分，则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t 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时刻炮弹西偏的距离为</a:t>
            </a:r>
          </a:p>
        </p:txBody>
      </p:sp>
      <p:pic>
        <p:nvPicPr>
          <p:cNvPr id="7639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84" y="4788870"/>
            <a:ext cx="6000003" cy="91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0" name="矩形 9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远程炮弹的横向偏离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39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3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3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3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39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3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3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639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3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3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3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8" grpId="0"/>
      <p:bldP spid="7639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Text Box 2"/>
          <p:cNvSpPr txBox="1">
            <a:spLocks noChangeArrowheads="1"/>
          </p:cNvSpPr>
          <p:nvPr/>
        </p:nvSpPr>
        <p:spPr bwMode="auto">
          <a:xfrm>
            <a:off x="611099" y="1400434"/>
            <a:ext cx="5040509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在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S</a:t>
            </a:r>
            <a:r>
              <a:rPr kumimoji="1" lang="zh-CN" altLang="en-US" sz="2301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系中物体的运动满足牛顿定律：</a:t>
            </a:r>
          </a:p>
        </p:txBody>
      </p:sp>
      <p:pic>
        <p:nvPicPr>
          <p:cNvPr id="7086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22" y="1817667"/>
            <a:ext cx="1241864" cy="464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08612" name="Group 4"/>
          <p:cNvGrpSpPr>
            <a:grpSpLocks/>
          </p:cNvGrpSpPr>
          <p:nvPr/>
        </p:nvGrpSpPr>
        <p:grpSpPr bwMode="auto">
          <a:xfrm>
            <a:off x="592836" y="2320595"/>
            <a:ext cx="7993449" cy="444075"/>
            <a:chOff x="385" y="1570"/>
            <a:chExt cx="5035" cy="300"/>
          </a:xfrm>
        </p:grpSpPr>
        <p:sp>
          <p:nvSpPr>
            <p:cNvPr id="708613" name="Text Box 5"/>
            <p:cNvSpPr txBox="1">
              <a:spLocks noChangeArrowheads="1"/>
            </p:cNvSpPr>
            <p:nvPr/>
          </p:nvSpPr>
          <p:spPr bwMode="auto">
            <a:xfrm>
              <a:off x="385" y="1570"/>
              <a:ext cx="5035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但因           ，   在      系看来物体的运动不满足牛顿定，即</a:t>
              </a:r>
            </a:p>
          </p:txBody>
        </p:sp>
        <p:pic>
          <p:nvPicPr>
            <p:cNvPr id="70861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1570"/>
              <a:ext cx="596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0861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" y="1608"/>
              <a:ext cx="208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0861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99" y="2746256"/>
            <a:ext cx="1330369" cy="464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0861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6" y="5468805"/>
            <a:ext cx="1980802" cy="57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08618" name="Rectangle 10"/>
          <p:cNvSpPr>
            <a:spLocks noChangeArrowheads="1"/>
          </p:cNvSpPr>
          <p:nvPr/>
        </p:nvSpPr>
        <p:spPr bwMode="auto">
          <a:xfrm>
            <a:off x="574574" y="5305845"/>
            <a:ext cx="2891337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则在非惯性系里有：</a:t>
            </a:r>
            <a:r>
              <a:rPr kumimoji="1" lang="zh-CN" altLang="en-US" sz="1770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708619" name="Text Box 11"/>
          <p:cNvSpPr txBox="1">
            <a:spLocks noChangeArrowheads="1"/>
          </p:cNvSpPr>
          <p:nvPr/>
        </p:nvSpPr>
        <p:spPr bwMode="auto">
          <a:xfrm>
            <a:off x="539452" y="4621696"/>
            <a:ext cx="432686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301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令</a:t>
            </a:r>
          </a:p>
        </p:txBody>
      </p:sp>
      <p:pic>
        <p:nvPicPr>
          <p:cNvPr id="708620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57" y="4571123"/>
            <a:ext cx="1896513" cy="6701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08621" name="Group 13"/>
          <p:cNvGrpSpPr>
            <a:grpSpLocks/>
          </p:cNvGrpSpPr>
          <p:nvPr/>
        </p:nvGrpSpPr>
        <p:grpSpPr bwMode="auto">
          <a:xfrm>
            <a:off x="5003983" y="4700367"/>
            <a:ext cx="3866052" cy="575978"/>
            <a:chOff x="3515" y="3013"/>
            <a:chExt cx="2436" cy="390"/>
          </a:xfrm>
        </p:grpSpPr>
        <p:sp>
          <p:nvSpPr>
            <p:cNvPr id="708622" name="Text Box 14"/>
            <p:cNvSpPr txBox="1">
              <a:spLocks noChangeArrowheads="1"/>
            </p:cNvSpPr>
            <p:nvPr/>
          </p:nvSpPr>
          <p:spPr bwMode="auto">
            <a:xfrm>
              <a:off x="3515" y="3080"/>
              <a:ext cx="243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其中　  为虚拟力（惯性力）</a:t>
              </a:r>
            </a:p>
          </p:txBody>
        </p:sp>
        <p:pic>
          <p:nvPicPr>
            <p:cNvPr id="708623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" y="3013"/>
              <a:ext cx="316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08624" name="Group 16"/>
          <p:cNvGrpSpPr>
            <a:grpSpLocks/>
          </p:cNvGrpSpPr>
          <p:nvPr/>
        </p:nvGrpSpPr>
        <p:grpSpPr bwMode="auto">
          <a:xfrm>
            <a:off x="1066262" y="3878544"/>
            <a:ext cx="4352145" cy="547881"/>
            <a:chOff x="672" y="2064"/>
            <a:chExt cx="2741" cy="372"/>
          </a:xfrm>
        </p:grpSpPr>
        <p:pic>
          <p:nvPicPr>
            <p:cNvPr id="708625" name="Picture 1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" y="2064"/>
              <a:ext cx="1972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08626" name="Text Box 18"/>
            <p:cNvSpPr txBox="1">
              <a:spLocks noChangeArrowheads="1"/>
            </p:cNvSpPr>
            <p:nvPr/>
          </p:nvSpPr>
          <p:spPr bwMode="auto">
            <a:xfrm>
              <a:off x="672" y="2064"/>
              <a:ext cx="43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得</a:t>
              </a:r>
            </a:p>
          </p:txBody>
        </p:sp>
      </p:grpSp>
      <p:grpSp>
        <p:nvGrpSpPr>
          <p:cNvPr id="708627" name="Group 19"/>
          <p:cNvGrpSpPr>
            <a:grpSpLocks/>
          </p:cNvGrpSpPr>
          <p:nvPr/>
        </p:nvGrpSpPr>
        <p:grpSpPr bwMode="auto">
          <a:xfrm>
            <a:off x="5740111" y="3896807"/>
            <a:ext cx="2785767" cy="549286"/>
            <a:chOff x="3616" y="2076"/>
            <a:chExt cx="1754" cy="373"/>
          </a:xfrm>
        </p:grpSpPr>
        <p:pic>
          <p:nvPicPr>
            <p:cNvPr id="708628" name="Picture 2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076"/>
              <a:ext cx="1434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08629" name="Text Box 21"/>
            <p:cNvSpPr txBox="1">
              <a:spLocks noChangeArrowheads="1"/>
            </p:cNvSpPr>
            <p:nvPr/>
          </p:nvSpPr>
          <p:spPr bwMode="auto">
            <a:xfrm>
              <a:off x="3616" y="2125"/>
              <a:ext cx="368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即</a:t>
              </a:r>
            </a:p>
          </p:txBody>
        </p:sp>
      </p:grpSp>
      <p:grpSp>
        <p:nvGrpSpPr>
          <p:cNvPr id="708630" name="Group 22"/>
          <p:cNvGrpSpPr>
            <a:grpSpLocks/>
          </p:cNvGrpSpPr>
          <p:nvPr/>
        </p:nvGrpSpPr>
        <p:grpSpPr bwMode="auto">
          <a:xfrm>
            <a:off x="5579962" y="3292733"/>
            <a:ext cx="3048468" cy="495902"/>
            <a:chOff x="3600" y="1679"/>
            <a:chExt cx="1920" cy="335"/>
          </a:xfrm>
        </p:grpSpPr>
        <p:sp>
          <p:nvSpPr>
            <p:cNvPr id="708631" name="Text Box 23"/>
            <p:cNvSpPr txBox="1">
              <a:spLocks noChangeArrowheads="1"/>
            </p:cNvSpPr>
            <p:nvPr/>
          </p:nvSpPr>
          <p:spPr bwMode="auto">
            <a:xfrm>
              <a:off x="3600" y="1680"/>
              <a:ext cx="1920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（     为牵连加速度）</a:t>
              </a:r>
            </a:p>
          </p:txBody>
        </p:sp>
        <p:pic>
          <p:nvPicPr>
            <p:cNvPr id="708632" name="Picture 2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" y="1679"/>
              <a:ext cx="242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08633" name="Group 25"/>
          <p:cNvGrpSpPr>
            <a:grpSpLocks/>
          </p:cNvGrpSpPr>
          <p:nvPr/>
        </p:nvGrpSpPr>
        <p:grpSpPr bwMode="auto">
          <a:xfrm>
            <a:off x="1066262" y="3312401"/>
            <a:ext cx="3784596" cy="490283"/>
            <a:chOff x="672" y="1680"/>
            <a:chExt cx="2384" cy="332"/>
          </a:xfrm>
        </p:grpSpPr>
        <p:pic>
          <p:nvPicPr>
            <p:cNvPr id="708634" name="Picture 2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680"/>
              <a:ext cx="1136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08635" name="Text Box 27"/>
            <p:cNvSpPr txBox="1">
              <a:spLocks noChangeArrowheads="1"/>
            </p:cNvSpPr>
            <p:nvPr/>
          </p:nvSpPr>
          <p:spPr bwMode="auto">
            <a:xfrm>
              <a:off x="672" y="1680"/>
              <a:ext cx="480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301" b="1">
                  <a:solidFill>
                    <a:srgbClr val="000C0C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由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30" name="矩形 29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7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0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0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0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0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0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0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0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0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0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0" grpId="0" autoUpdateAnimBg="0"/>
      <p:bldP spid="708618" grpId="0" autoUpdateAnimBg="0"/>
      <p:bldP spid="708619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gray">
          <a:xfrm>
            <a:off x="684150" y="1421507"/>
            <a:ext cx="5616487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由斜抛运动知，炮弹飞行时间为</a:t>
            </a: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26" y="1418697"/>
            <a:ext cx="1675956" cy="77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4932" name="Text Box 4"/>
          <p:cNvSpPr txBox="1">
            <a:spLocks noChangeArrowheads="1"/>
          </p:cNvSpPr>
          <p:nvPr/>
        </p:nvSpPr>
        <p:spPr bwMode="gray">
          <a:xfrm>
            <a:off x="684150" y="1916005"/>
            <a:ext cx="7272774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向南飞行的距离为</a:t>
            </a:r>
          </a:p>
        </p:txBody>
      </p:sp>
      <p:pic>
        <p:nvPicPr>
          <p:cNvPr id="76493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73" y="2536937"/>
            <a:ext cx="5588390" cy="82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4934" name="Text Box 6"/>
          <p:cNvSpPr txBox="1">
            <a:spLocks noChangeArrowheads="1"/>
          </p:cNvSpPr>
          <p:nvPr/>
        </p:nvSpPr>
        <p:spPr bwMode="gray">
          <a:xfrm>
            <a:off x="684150" y="3362974"/>
            <a:ext cx="7272774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故炮弹西偏的距离为</a:t>
            </a:r>
          </a:p>
        </p:txBody>
      </p:sp>
      <p:pic>
        <p:nvPicPr>
          <p:cNvPr id="76493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13" y="3898211"/>
            <a:ext cx="6788110" cy="73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4936" name="Text Box 8"/>
          <p:cNvSpPr txBox="1">
            <a:spLocks noChangeArrowheads="1"/>
          </p:cNvSpPr>
          <p:nvPr/>
        </p:nvSpPr>
        <p:spPr bwMode="gray">
          <a:xfrm>
            <a:off x="755795" y="4632935"/>
            <a:ext cx="6984785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长春地理位置：东经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125.35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，北纬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43.88 </a:t>
            </a:r>
          </a:p>
        </p:txBody>
      </p:sp>
      <p:pic>
        <p:nvPicPr>
          <p:cNvPr id="76493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22" y="5301631"/>
            <a:ext cx="2310936" cy="42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493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87" y="5301631"/>
            <a:ext cx="1320535" cy="42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3" name="矩形 12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02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远程炮弹的横向偏离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7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4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49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4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4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4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64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4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64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64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64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64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2" grpId="0"/>
      <p:bldP spid="764934" grpId="0"/>
      <p:bldP spid="7649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5" name="Text Box 3"/>
          <p:cNvSpPr txBox="1">
            <a:spLocks noChangeArrowheads="1"/>
          </p:cNvSpPr>
          <p:nvPr/>
        </p:nvSpPr>
        <p:spPr bwMode="gray">
          <a:xfrm>
            <a:off x="467807" y="1248166"/>
            <a:ext cx="8138146" cy="97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考虑一个由质量为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m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的摆球和很长的轻绳组成的摆，作小摆动．以地球为参考系，则</a:t>
            </a:r>
          </a:p>
        </p:txBody>
      </p:sp>
      <p:pic>
        <p:nvPicPr>
          <p:cNvPr id="7659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751350" y="2251210"/>
            <a:ext cx="2691643" cy="3135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59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55795" y="2148657"/>
            <a:ext cx="5165539" cy="329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5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5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5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5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5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4" y="1390601"/>
            <a:ext cx="3618827" cy="5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6979" name="Text Box 3"/>
          <p:cNvSpPr txBox="1">
            <a:spLocks noChangeArrowheads="1"/>
          </p:cNvSpPr>
          <p:nvPr/>
        </p:nvSpPr>
        <p:spPr bwMode="gray">
          <a:xfrm>
            <a:off x="467807" y="1949721"/>
            <a:ext cx="5616487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地球自转的角速度矢量为</a:t>
            </a:r>
          </a:p>
        </p:txBody>
      </p:sp>
      <p:pic>
        <p:nvPicPr>
          <p:cNvPr id="76698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017" y="1993270"/>
            <a:ext cx="3684853" cy="53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6981" name="Group 5"/>
          <p:cNvGrpSpPr>
            <a:grpSpLocks/>
          </p:cNvGrpSpPr>
          <p:nvPr/>
        </p:nvGrpSpPr>
        <p:grpSpPr bwMode="auto">
          <a:xfrm>
            <a:off x="467807" y="2539752"/>
            <a:ext cx="8209792" cy="532570"/>
            <a:chOff x="340" y="2296"/>
            <a:chExt cx="5171" cy="361"/>
          </a:xfrm>
        </p:grpSpPr>
        <p:sp>
          <p:nvSpPr>
            <p:cNvPr id="766982" name="Text Box 6"/>
            <p:cNvSpPr txBox="1">
              <a:spLocks noChangeArrowheads="1"/>
            </p:cNvSpPr>
            <p:nvPr/>
          </p:nvSpPr>
          <p:spPr bwMode="gray">
            <a:xfrm>
              <a:off x="340" y="2296"/>
              <a:ext cx="5171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设摆长为</a:t>
              </a:r>
              <a:r>
                <a:rPr kumimoji="1" lang="en-US" altLang="zh-CN" sz="2301" b="1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l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，由于为小摆动，</a:t>
              </a:r>
              <a:r>
                <a:rPr kumimoji="1" lang="en-US" altLang="zh-CN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             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，从而拉力的三分量</a:t>
              </a:r>
            </a:p>
          </p:txBody>
        </p:sp>
        <p:pic>
          <p:nvPicPr>
            <p:cNvPr id="76698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" y="2395"/>
              <a:ext cx="816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669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94" y="3129773"/>
            <a:ext cx="4447673" cy="73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6985" name="Text Box 9"/>
          <p:cNvSpPr txBox="1">
            <a:spLocks noChangeArrowheads="1"/>
          </p:cNvSpPr>
          <p:nvPr/>
        </p:nvSpPr>
        <p:spPr bwMode="gray">
          <a:xfrm>
            <a:off x="539453" y="4736892"/>
            <a:ext cx="4537582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则质点的运动方程为</a:t>
            </a:r>
          </a:p>
        </p:txBody>
      </p:sp>
      <p:pic>
        <p:nvPicPr>
          <p:cNvPr id="76698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90" y="3865901"/>
            <a:ext cx="4524938" cy="23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3" name="矩形 12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5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69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6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6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66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7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/>
      <p:bldP spid="76698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02" name="Group 2"/>
          <p:cNvGrpSpPr>
            <a:grpSpLocks/>
          </p:cNvGrpSpPr>
          <p:nvPr/>
        </p:nvGrpSpPr>
        <p:grpSpPr bwMode="auto">
          <a:xfrm>
            <a:off x="467807" y="1355480"/>
            <a:ext cx="8209792" cy="975222"/>
            <a:chOff x="295" y="845"/>
            <a:chExt cx="5171" cy="662"/>
          </a:xfrm>
        </p:grpSpPr>
        <p:sp>
          <p:nvSpPr>
            <p:cNvPr id="768003" name="Text Box 3"/>
            <p:cNvSpPr txBox="1">
              <a:spLocks noChangeArrowheads="1"/>
            </p:cNvSpPr>
            <p:nvPr/>
          </p:nvSpPr>
          <p:spPr bwMode="gray">
            <a:xfrm>
              <a:off x="295" y="845"/>
              <a:ext cx="5171" cy="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由于</a:t>
              </a:r>
              <a:r>
                <a:rPr kumimoji="1" lang="en-US" altLang="zh-CN" sz="2301" b="1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l 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很长，且小球作小摆动，因此在 </a:t>
              </a:r>
              <a:r>
                <a:rPr kumimoji="1" lang="en-US" altLang="zh-CN" sz="2301" b="1" i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Z </a:t>
              </a: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方向的位移可以忽略，即近似                           ，则有</a:t>
              </a:r>
              <a:endPara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680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1225"/>
              <a:ext cx="1072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680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695" y="2362739"/>
            <a:ext cx="6023886" cy="731913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8006" name="Text Box 6"/>
          <p:cNvSpPr txBox="1">
            <a:spLocks noChangeArrowheads="1"/>
          </p:cNvSpPr>
          <p:nvPr/>
        </p:nvSpPr>
        <p:spPr bwMode="gray">
          <a:xfrm>
            <a:off x="467807" y="3362974"/>
            <a:ext cx="7272774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解方程 </a:t>
            </a:r>
            <a:r>
              <a:rPr kumimoji="1" lang="en-US" altLang="zh-CN" sz="2301" b="1">
                <a:solidFill>
                  <a:srgbClr val="0033CC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—</a:t>
            </a:r>
            <a:r>
              <a:rPr kumimoji="1" lang="en-US" altLang="zh-CN" sz="2301" b="1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1" lang="zh-CN" altLang="en-US" sz="2301" b="1">
                <a:solidFill>
                  <a:srgbClr val="0033CC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坐标变换</a:t>
            </a:r>
          </a:p>
        </p:txBody>
      </p:sp>
      <p:pic>
        <p:nvPicPr>
          <p:cNvPr id="7680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199489" y="3053912"/>
            <a:ext cx="2496372" cy="301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8008" name="Group 8"/>
          <p:cNvGrpSpPr>
            <a:grpSpLocks/>
          </p:cNvGrpSpPr>
          <p:nvPr/>
        </p:nvGrpSpPr>
        <p:grpSpPr bwMode="auto">
          <a:xfrm>
            <a:off x="467806" y="3829375"/>
            <a:ext cx="5473195" cy="975221"/>
            <a:chOff x="295" y="2341"/>
            <a:chExt cx="3447" cy="662"/>
          </a:xfrm>
        </p:grpSpPr>
        <p:sp>
          <p:nvSpPr>
            <p:cNvPr id="768009" name="Text Box 9"/>
            <p:cNvSpPr txBox="1">
              <a:spLocks noChangeArrowheads="1"/>
            </p:cNvSpPr>
            <p:nvPr/>
          </p:nvSpPr>
          <p:spPr bwMode="gray">
            <a:xfrm>
              <a:off x="295" y="2341"/>
              <a:ext cx="3447" cy="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令坐标系             以角速度    作顺时针转动，则</a:t>
              </a:r>
              <a:endPara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68010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" y="2425"/>
              <a:ext cx="59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68011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" y="2431"/>
              <a:ext cx="209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68012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73" y="5033310"/>
            <a:ext cx="2804029" cy="4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22" y="5569952"/>
            <a:ext cx="2829316" cy="4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6" name="矩形 1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1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6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8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8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8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8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76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68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68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8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8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8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8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026" name="Group 2"/>
          <p:cNvGrpSpPr>
            <a:grpSpLocks/>
          </p:cNvGrpSpPr>
          <p:nvPr/>
        </p:nvGrpSpPr>
        <p:grpSpPr bwMode="auto">
          <a:xfrm>
            <a:off x="539452" y="1421509"/>
            <a:ext cx="6625150" cy="532570"/>
            <a:chOff x="340" y="799"/>
            <a:chExt cx="4173" cy="361"/>
          </a:xfrm>
        </p:grpSpPr>
        <p:sp>
          <p:nvSpPr>
            <p:cNvPr id="769027" name="Text Box 3"/>
            <p:cNvSpPr txBox="1">
              <a:spLocks noChangeArrowheads="1"/>
            </p:cNvSpPr>
            <p:nvPr/>
          </p:nvSpPr>
          <p:spPr bwMode="gray">
            <a:xfrm>
              <a:off x="340" y="799"/>
              <a:ext cx="4173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对于任意矢量                                             ，有</a:t>
              </a:r>
            </a:p>
          </p:txBody>
        </p:sp>
        <p:pic>
          <p:nvPicPr>
            <p:cNvPr id="76902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" y="881"/>
              <a:ext cx="18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69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8" y="2022772"/>
            <a:ext cx="7205343" cy="95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9030" name="Text Box 6"/>
          <p:cNvSpPr txBox="1">
            <a:spLocks noChangeArrowheads="1"/>
          </p:cNvSpPr>
          <p:nvPr/>
        </p:nvSpPr>
        <p:spPr bwMode="gray">
          <a:xfrm>
            <a:off x="467807" y="2959789"/>
            <a:ext cx="3455867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故坐标变换为</a:t>
            </a:r>
          </a:p>
        </p:txBody>
      </p:sp>
      <p:pic>
        <p:nvPicPr>
          <p:cNvPr id="769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36" y="3495027"/>
            <a:ext cx="6200894" cy="4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69032" name="Group 8"/>
          <p:cNvGrpSpPr>
            <a:grpSpLocks/>
          </p:cNvGrpSpPr>
          <p:nvPr/>
        </p:nvGrpSpPr>
        <p:grpSpPr bwMode="auto">
          <a:xfrm>
            <a:off x="467807" y="3811112"/>
            <a:ext cx="6120818" cy="532570"/>
            <a:chOff x="295" y="2494"/>
            <a:chExt cx="3855" cy="361"/>
          </a:xfrm>
        </p:grpSpPr>
        <p:sp>
          <p:nvSpPr>
            <p:cNvPr id="769033" name="Text Box 9"/>
            <p:cNvSpPr txBox="1">
              <a:spLocks noChangeArrowheads="1"/>
            </p:cNvSpPr>
            <p:nvPr/>
          </p:nvSpPr>
          <p:spPr bwMode="gray">
            <a:xfrm>
              <a:off x="295" y="2494"/>
              <a:ext cx="3855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对时间求导，并忽略        的二次方项，得</a:t>
              </a:r>
            </a:p>
          </p:txBody>
        </p:sp>
        <p:pic>
          <p:nvPicPr>
            <p:cNvPr id="769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" y="2568"/>
              <a:ext cx="20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69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20" y="4409567"/>
            <a:ext cx="6455166" cy="165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4" name="矩形 13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64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9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9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69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69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9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9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9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41" y="2091608"/>
            <a:ext cx="4826976" cy="151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70051" name="Group 3"/>
          <p:cNvGrpSpPr>
            <a:grpSpLocks/>
          </p:cNvGrpSpPr>
          <p:nvPr/>
        </p:nvGrpSpPr>
        <p:grpSpPr bwMode="auto">
          <a:xfrm>
            <a:off x="467807" y="1292263"/>
            <a:ext cx="8138146" cy="730509"/>
            <a:chOff x="385" y="709"/>
            <a:chExt cx="5126" cy="496"/>
          </a:xfrm>
        </p:grpSpPr>
        <p:pic>
          <p:nvPicPr>
            <p:cNvPr id="770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709"/>
              <a:ext cx="2658" cy="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0053" name="Text Box 5"/>
            <p:cNvSpPr txBox="1">
              <a:spLocks noChangeArrowheads="1"/>
            </p:cNvSpPr>
            <p:nvPr/>
          </p:nvSpPr>
          <p:spPr bwMode="gray">
            <a:xfrm>
              <a:off x="385" y="752"/>
              <a:ext cx="1361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代入</a:t>
              </a:r>
            </a:p>
          </p:txBody>
        </p:sp>
        <p:sp>
          <p:nvSpPr>
            <p:cNvPr id="770054" name="Text Box 6"/>
            <p:cNvSpPr txBox="1">
              <a:spLocks noChangeArrowheads="1"/>
            </p:cNvSpPr>
            <p:nvPr/>
          </p:nvSpPr>
          <p:spPr bwMode="gray">
            <a:xfrm>
              <a:off x="3424" y="761"/>
              <a:ext cx="2087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，并略去     的平方项得</a:t>
              </a:r>
            </a:p>
          </p:txBody>
        </p:sp>
        <p:pic>
          <p:nvPicPr>
            <p:cNvPr id="77005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" y="845"/>
              <a:ext cx="20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770056" name="Text Box 8"/>
          <p:cNvSpPr txBox="1">
            <a:spLocks noChangeArrowheads="1"/>
          </p:cNvSpPr>
          <p:nvPr/>
        </p:nvSpPr>
        <p:spPr bwMode="gray">
          <a:xfrm>
            <a:off x="466402" y="3587746"/>
            <a:ext cx="4176542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要使上述方程同时成立，须有</a:t>
            </a:r>
          </a:p>
        </p:txBody>
      </p:sp>
      <p:pic>
        <p:nvPicPr>
          <p:cNvPr id="77005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79" y="4212892"/>
            <a:ext cx="3743857" cy="821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0058" name="Text Box 10"/>
          <p:cNvSpPr txBox="1">
            <a:spLocks noChangeArrowheads="1"/>
          </p:cNvSpPr>
          <p:nvPr/>
        </p:nvSpPr>
        <p:spPr bwMode="gray">
          <a:xfrm>
            <a:off x="467806" y="4901256"/>
            <a:ext cx="4033250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其一般解为</a:t>
            </a:r>
          </a:p>
        </p:txBody>
      </p:sp>
      <p:pic>
        <p:nvPicPr>
          <p:cNvPr id="77005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91" y="5543261"/>
            <a:ext cx="6848517" cy="49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4" name="矩形 13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6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0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0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0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0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0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0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70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0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0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70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0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70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0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0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6" grpId="0"/>
      <p:bldP spid="77005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0" y="1460843"/>
            <a:ext cx="6848518" cy="49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1075" name="Text Box 3"/>
          <p:cNvSpPr txBox="1">
            <a:spLocks noChangeArrowheads="1"/>
          </p:cNvSpPr>
          <p:nvPr/>
        </p:nvSpPr>
        <p:spPr bwMode="gray">
          <a:xfrm>
            <a:off x="539452" y="1956745"/>
            <a:ext cx="4319835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消去时间项得</a:t>
            </a:r>
          </a:p>
        </p:txBody>
      </p:sp>
      <p:pic>
        <p:nvPicPr>
          <p:cNvPr id="771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77" y="2590321"/>
            <a:ext cx="7004453" cy="973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1077" name="Text Box 5"/>
          <p:cNvSpPr txBox="1">
            <a:spLocks noChangeArrowheads="1"/>
          </p:cNvSpPr>
          <p:nvPr/>
        </p:nvSpPr>
        <p:spPr bwMode="gray">
          <a:xfrm>
            <a:off x="397566" y="3629890"/>
            <a:ext cx="8351679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即在坐标系            中，摆球的轨迹为周期为              的椭圆．</a:t>
            </a:r>
            <a:endParaRPr kumimoji="1" lang="en-US" altLang="zh-CN" sz="2301" b="1">
              <a:solidFill>
                <a:srgbClr val="000C0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771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19" y="3753515"/>
            <a:ext cx="944042" cy="33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71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52" y="3725419"/>
            <a:ext cx="945446" cy="42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397566" y="4190414"/>
            <a:ext cx="8278628" cy="975221"/>
            <a:chOff x="250" y="2676"/>
            <a:chExt cx="5215" cy="662"/>
          </a:xfrm>
        </p:grpSpPr>
        <p:sp>
          <p:nvSpPr>
            <p:cNvPr id="771081" name="Text Box 9"/>
            <p:cNvSpPr txBox="1">
              <a:spLocks noChangeArrowheads="1"/>
            </p:cNvSpPr>
            <p:nvPr/>
          </p:nvSpPr>
          <p:spPr bwMode="gray">
            <a:xfrm>
              <a:off x="250" y="2676"/>
              <a:ext cx="5215" cy="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A06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125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301" b="1">
                  <a:solidFill>
                    <a:srgbClr val="000C0C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椭圆的主轴随坐标系                 的转动以角速度    顺时针</a:t>
              </a:r>
              <a:r>
                <a:rPr kumimoji="1" lang="zh-CN" altLang="en-US" sz="2301" b="1">
                  <a:solidFill>
                    <a:srgbClr val="99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进动</a:t>
              </a:r>
              <a:r>
                <a:rPr kumimoji="1" lang="zh-CN" altLang="en-US" sz="2301" b="1">
                  <a:solidFill>
                    <a:srgbClr val="0C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，进动周期为</a:t>
              </a:r>
              <a:endParaRPr kumimoji="1" lang="zh-CN" altLang="en-US" sz="2301" b="1">
                <a:solidFill>
                  <a:srgbClr val="FF3300"/>
                </a:solidFill>
                <a:latin typeface="Times New Roman" panose="02020603050405020304" pitchFamily="18" charset="0"/>
                <a:ea typeface="华文细黑" panose="02010600040101010101" pitchFamily="2" charset="-122"/>
              </a:endParaRPr>
            </a:p>
          </p:txBody>
        </p:sp>
        <p:pic>
          <p:nvPicPr>
            <p:cNvPr id="771082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" y="2750"/>
              <a:ext cx="594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71083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750"/>
              <a:ext cx="209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7710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4" y="5034715"/>
            <a:ext cx="3691878" cy="91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5" name="矩形 1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220327" y="1689828"/>
            <a:ext cx="3239524" cy="301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72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98" y="2364143"/>
            <a:ext cx="2940296" cy="73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2100" name="Rectangle 4"/>
          <p:cNvSpPr>
            <a:spLocks noChangeArrowheads="1"/>
          </p:cNvSpPr>
          <p:nvPr/>
        </p:nvSpPr>
        <p:spPr bwMode="gray">
          <a:xfrm>
            <a:off x="684150" y="1554965"/>
            <a:ext cx="2159214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C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进动周期</a:t>
            </a:r>
          </a:p>
        </p:txBody>
      </p:sp>
      <p:sp>
        <p:nvSpPr>
          <p:cNvPr id="772101" name="Text Box 5"/>
          <p:cNvSpPr txBox="1">
            <a:spLocks noChangeArrowheads="1"/>
          </p:cNvSpPr>
          <p:nvPr/>
        </p:nvSpPr>
        <p:spPr bwMode="gray">
          <a:xfrm>
            <a:off x="684150" y="3410738"/>
            <a:ext cx="4967458" cy="106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两极：现象最明显，进动周期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24</a:t>
            </a:r>
            <a:r>
              <a:rPr kumimoji="1" lang="en-US" altLang="zh-CN" sz="2301" b="1" i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hr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赤道附近：现象无法观察</a:t>
            </a:r>
          </a:p>
        </p:txBody>
      </p:sp>
      <p:sp>
        <p:nvSpPr>
          <p:cNvPr id="772102" name="Text Box 6"/>
          <p:cNvSpPr txBox="1">
            <a:spLocks noChangeArrowheads="1"/>
          </p:cNvSpPr>
          <p:nvPr/>
        </p:nvSpPr>
        <p:spPr bwMode="gray">
          <a:xfrm>
            <a:off x="684149" y="4766393"/>
            <a:ext cx="6911735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测量进动周期可以测量处摆所在地的纬度。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9" name="矩形 8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7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122" name="Picture 2" descr="File:Foucault-rotz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13" y="1554965"/>
            <a:ext cx="6264110" cy="43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5" name="矩形 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5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ChangeArrowheads="1"/>
          </p:cNvSpPr>
          <p:nvPr/>
        </p:nvSpPr>
        <p:spPr bwMode="gray">
          <a:xfrm>
            <a:off x="394756" y="3695917"/>
            <a:ext cx="3745261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傅科的摆的周期</a:t>
            </a:r>
          </a:p>
        </p:txBody>
      </p:sp>
      <p:pic>
        <p:nvPicPr>
          <p:cNvPr id="774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21" y="3790040"/>
            <a:ext cx="2156405" cy="47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4148" name="Rectangle 4"/>
          <p:cNvSpPr>
            <a:spLocks noChangeArrowheads="1"/>
          </p:cNvSpPr>
          <p:nvPr/>
        </p:nvSpPr>
        <p:spPr bwMode="gray">
          <a:xfrm>
            <a:off x="324515" y="4394115"/>
            <a:ext cx="5255446" cy="53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巴黎纬度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48.52</a:t>
            </a:r>
            <a:r>
              <a:rPr kumimoji="1" lang="en-US" altLang="zh-CN" sz="2301" b="1" baseline="30000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0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，知进动周期为</a:t>
            </a:r>
          </a:p>
        </p:txBody>
      </p:sp>
      <p:pic>
        <p:nvPicPr>
          <p:cNvPr id="774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67" y="5034715"/>
            <a:ext cx="2232266" cy="73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4150" name="Text Box 6"/>
          <p:cNvSpPr txBox="1">
            <a:spLocks noChangeArrowheads="1"/>
          </p:cNvSpPr>
          <p:nvPr/>
        </p:nvSpPr>
        <p:spPr bwMode="gray">
          <a:xfrm>
            <a:off x="467807" y="1330193"/>
            <a:ext cx="4422386" cy="230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1851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年，傅科用一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67m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长的绳索和一直径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30cm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、重</a:t>
            </a:r>
            <a:r>
              <a:rPr kumimoji="1" lang="en-US" altLang="zh-CN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28kg</a:t>
            </a:r>
            <a:r>
              <a:rPr kumimoji="1" lang="zh-CN" altLang="en-US" sz="2301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的摆锤，摆锤的下方是巨大的沙盘．当摆锤经过沙盘的上方，摆锤上的指针就会在沙盘上留下运动轨迹．</a:t>
            </a:r>
          </a:p>
        </p:txBody>
      </p:sp>
      <p:sp>
        <p:nvSpPr>
          <p:cNvPr id="774151" name="Rectangle 7"/>
          <p:cNvSpPr>
            <a:spLocks noChangeArrowheads="1"/>
          </p:cNvSpPr>
          <p:nvPr/>
        </p:nvSpPr>
        <p:spPr bwMode="gray">
          <a:xfrm>
            <a:off x="4787641" y="4019574"/>
            <a:ext cx="4072750" cy="33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662" tIns="44330" rIns="88662" bIns="44330" anchor="ctr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593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Foucault's Pendulum in the Panthéon, Paris.</a:t>
            </a:r>
          </a:p>
        </p:txBody>
      </p:sp>
      <p:pic>
        <p:nvPicPr>
          <p:cNvPr id="774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003984" y="1421507"/>
            <a:ext cx="3673615" cy="256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74153" name="Picture 9" descr="Léon Foucault (1819-1868)">
            <a:hlinkClick r:id="rId5" tooltip="Léon Foucault (1819-1868)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84" y="4366019"/>
            <a:ext cx="1638025" cy="173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4154" name="Text Box 10"/>
          <p:cNvSpPr txBox="1">
            <a:spLocks noChangeArrowheads="1"/>
          </p:cNvSpPr>
          <p:nvPr/>
        </p:nvSpPr>
        <p:spPr bwMode="gray">
          <a:xfrm>
            <a:off x="6876614" y="4881089"/>
            <a:ext cx="1447032" cy="57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8662" tIns="44330" rIns="88662" bIns="44330" anchor="ctr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593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Léon Foucault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593" b="1">
                <a:solidFill>
                  <a:srgbClr val="000C0C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(1819-1868)</a:t>
            </a:r>
            <a:endParaRPr lang="zh-CN" altLang="en-US" sz="1593" b="1">
              <a:solidFill>
                <a:srgbClr val="000C0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3" name="矩形 12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5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ChangeArrowheads="1"/>
          </p:cNvSpPr>
          <p:nvPr/>
        </p:nvSpPr>
        <p:spPr bwMode="auto">
          <a:xfrm>
            <a:off x="670102" y="1591490"/>
            <a:ext cx="7862800" cy="108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通过引入</a:t>
            </a:r>
            <a:r>
              <a:rPr kumimoji="1" lang="zh-CN" altLang="en-US" sz="2478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虚拟</a:t>
            </a: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力（这里称“平移惯性力”）可将牛顿第二定律推广到了非惯性参考系．</a:t>
            </a:r>
          </a:p>
        </p:txBody>
      </p:sp>
      <p:sp>
        <p:nvSpPr>
          <p:cNvPr id="709635" name="Text Box 3"/>
          <p:cNvSpPr txBox="1">
            <a:spLocks noChangeArrowheads="1"/>
          </p:cNvSpPr>
          <p:nvPr/>
        </p:nvSpPr>
        <p:spPr bwMode="auto">
          <a:xfrm>
            <a:off x="684150" y="3046888"/>
            <a:ext cx="6228990" cy="256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“虚拟力”与“真实力”的区别：</a:t>
            </a: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（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）不能指出是哪个物体作用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; </a:t>
            </a: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（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）没有反作用力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;</a:t>
            </a: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Tx/>
              <a:buFont typeface="Wingdings" panose="05000000000000000000" pitchFamily="2" charset="2"/>
              <a:buNone/>
            </a:pP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）所有质点都受力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;  </a:t>
            </a: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（</a:t>
            </a:r>
            <a:r>
              <a:rPr kumimoji="1" lang="en-US" altLang="zh-CN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kumimoji="1" lang="zh-CN" altLang="en-US" sz="2478" b="1">
                <a:solidFill>
                  <a:srgbClr val="000C0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）虚拟力可以消除．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0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4" grpId="0" autoUpdateAnimBg="0"/>
      <p:bldP spid="709635" grpId="0" build="allAtOnce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859287" y="2758899"/>
            <a:ext cx="3346291" cy="312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75171" name="Picture 3" descr="傅科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" y="1355479"/>
            <a:ext cx="3056897" cy="455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4140017" y="1421507"/>
            <a:ext cx="4428006" cy="114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发现摆动平面每小时沿顺时针方向转过</a:t>
            </a:r>
            <a:r>
              <a:rPr kumimoji="1" lang="en-US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11</a:t>
            </a:r>
            <a:r>
              <a:rPr kumimoji="1" lang="en-US" altLang="zh-CN" sz="2743" b="1" baseline="3000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</a:t>
            </a:r>
            <a:r>
              <a:rPr kumimoji="1" lang="en-US" altLang="zh-CN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15’</a:t>
            </a:r>
            <a:r>
              <a:rPr kumimoji="1" lang="zh-CN" altLang="en-US" sz="2743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角度。</a:t>
            </a:r>
            <a:endParaRPr kumimoji="1" lang="zh-CN" altLang="en-US" sz="2743" b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7" name="矩形 6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10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194" name="Group 2"/>
          <p:cNvGrpSpPr>
            <a:grpSpLocks/>
          </p:cNvGrpSpPr>
          <p:nvPr/>
        </p:nvGrpSpPr>
        <p:grpSpPr bwMode="auto">
          <a:xfrm>
            <a:off x="1128074" y="1963769"/>
            <a:ext cx="4668230" cy="1098782"/>
            <a:chOff x="426" y="494"/>
            <a:chExt cx="2940" cy="745"/>
          </a:xfrm>
        </p:grpSpPr>
        <p:sp>
          <p:nvSpPr>
            <p:cNvPr id="776195" name="Text Box 3"/>
            <p:cNvSpPr txBox="1">
              <a:spLocks noChangeArrowheads="1"/>
            </p:cNvSpPr>
            <p:nvPr/>
          </p:nvSpPr>
          <p:spPr bwMode="auto">
            <a:xfrm>
              <a:off x="426" y="494"/>
              <a:ext cx="294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3097" b="1">
                  <a:solidFill>
                    <a:srgbClr val="0000CC"/>
                  </a:solidFill>
                  <a:latin typeface="黑体" panose="02010609060101010101" pitchFamily="49" charset="-122"/>
                  <a:ea typeface="华文细黑" panose="02010600040101010101" pitchFamily="2" charset="-122"/>
                </a:rPr>
                <a:t>河岸冲刷，单轨磨损。</a:t>
              </a:r>
              <a:endParaRPr kumimoji="1" lang="zh-CN" altLang="en-US" sz="2301" b="1">
                <a:solidFill>
                  <a:srgbClr val="0000CC"/>
                </a:solidFill>
                <a:latin typeface="宋体" panose="0201060003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76196" name="Rectangle 4"/>
            <p:cNvSpPr>
              <a:spLocks noChangeArrowheads="1"/>
            </p:cNvSpPr>
            <p:nvPr/>
          </p:nvSpPr>
          <p:spPr bwMode="auto">
            <a:xfrm>
              <a:off x="439" y="855"/>
              <a:ext cx="287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kumimoji="1" lang="zh-CN" altLang="en-US" sz="3097" b="1">
                  <a:solidFill>
                    <a:srgbClr val="000000"/>
                  </a:solidFill>
                  <a:latin typeface="黑体" panose="02010609060101010101" pitchFamily="49" charset="-122"/>
                  <a:ea typeface="华文细黑" panose="02010600040101010101" pitchFamily="2" charset="-122"/>
                </a:rPr>
                <a:t>北半球右，南半球左。</a:t>
              </a:r>
            </a:p>
          </p:txBody>
        </p:sp>
      </p:grpSp>
      <p:sp>
        <p:nvSpPr>
          <p:cNvPr id="776197" name="Text Box 5"/>
          <p:cNvSpPr txBox="1">
            <a:spLocks noChangeArrowheads="1"/>
          </p:cNvSpPr>
          <p:nvPr/>
        </p:nvSpPr>
        <p:spPr bwMode="auto">
          <a:xfrm>
            <a:off x="1403420" y="3362974"/>
            <a:ext cx="504331" cy="266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CC"/>
                </a:solidFill>
                <a:latin typeface="黑体" panose="02010609060101010101" pitchFamily="49" charset="-122"/>
                <a:ea typeface="华文细黑" panose="02010600040101010101" pitchFamily="2" charset="-122"/>
              </a:rPr>
              <a:t>赤道附近的信风</a:t>
            </a:r>
          </a:p>
        </p:txBody>
      </p:sp>
      <p:sp>
        <p:nvSpPr>
          <p:cNvPr id="776198" name="Text Box 6"/>
          <p:cNvSpPr txBox="1">
            <a:spLocks noChangeArrowheads="1"/>
          </p:cNvSpPr>
          <p:nvPr/>
        </p:nvSpPr>
        <p:spPr bwMode="auto">
          <a:xfrm>
            <a:off x="6365258" y="5661266"/>
            <a:ext cx="1105596" cy="56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1" lang="zh-CN" altLang="en-US" sz="3097" b="1">
              <a:solidFill>
                <a:srgbClr val="0000CC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776199" name="Text Box 7"/>
          <p:cNvSpPr txBox="1">
            <a:spLocks noChangeArrowheads="1"/>
          </p:cNvSpPr>
          <p:nvPr/>
        </p:nvSpPr>
        <p:spPr bwMode="auto">
          <a:xfrm>
            <a:off x="5077034" y="3362974"/>
            <a:ext cx="647624" cy="266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CC"/>
                </a:solidFill>
                <a:latin typeface="黑体" panose="02010609060101010101" pitchFamily="49" charset="-122"/>
                <a:ea typeface="华文细黑" panose="02010600040101010101" pitchFamily="2" charset="-122"/>
              </a:rPr>
              <a:t>强热带风暴旋涡</a:t>
            </a:r>
          </a:p>
        </p:txBody>
      </p:sp>
      <p:sp>
        <p:nvSpPr>
          <p:cNvPr id="776200" name="Rectangle 8"/>
          <p:cNvSpPr>
            <a:spLocks noChangeArrowheads="1"/>
          </p:cNvSpPr>
          <p:nvPr/>
        </p:nvSpPr>
        <p:spPr bwMode="auto">
          <a:xfrm>
            <a:off x="760010" y="1355480"/>
            <a:ext cx="3777572" cy="56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3097" b="1">
                <a:solidFill>
                  <a:srgbClr val="9933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科里奥利力举例</a:t>
            </a:r>
          </a:p>
        </p:txBody>
      </p:sp>
      <p:pic>
        <p:nvPicPr>
          <p:cNvPr id="77620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65656" y="1101208"/>
            <a:ext cx="2587686" cy="2693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762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51607" y="3683273"/>
            <a:ext cx="2820887" cy="249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7620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06347" y="3228111"/>
            <a:ext cx="2666356" cy="267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4" name="矩形 13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4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77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7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77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77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7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197" grpId="0"/>
      <p:bldP spid="776198" grpId="0"/>
      <p:bldP spid="776199" grpId="0"/>
      <p:bldP spid="77620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218" name="Picture 2" descr="pppppp0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5" y="1390601"/>
            <a:ext cx="4508080" cy="413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7219" name="Rectangle 3"/>
          <p:cNvSpPr>
            <a:spLocks noChangeArrowheads="1"/>
          </p:cNvSpPr>
          <p:nvPr/>
        </p:nvSpPr>
        <p:spPr bwMode="auto">
          <a:xfrm>
            <a:off x="1095763" y="5532022"/>
            <a:ext cx="7364088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旅行者</a:t>
            </a:r>
            <a:r>
              <a:rPr kumimoji="1" lang="en-US" altLang="zh-CN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号拍摄的木星表面的旋涡气流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0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Text Box 2"/>
          <p:cNvSpPr txBox="1">
            <a:spLocks noChangeArrowheads="1"/>
          </p:cNvSpPr>
          <p:nvPr/>
        </p:nvSpPr>
        <p:spPr bwMode="auto">
          <a:xfrm>
            <a:off x="7566383" y="2313570"/>
            <a:ext cx="611099" cy="292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地球上的科氏效应</a:t>
            </a:r>
          </a:p>
        </p:txBody>
      </p:sp>
      <p:pic>
        <p:nvPicPr>
          <p:cNvPr id="778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04052" y="1453818"/>
            <a:ext cx="5692347" cy="447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2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Text Box 2"/>
          <p:cNvSpPr txBox="1">
            <a:spLocks noChangeArrowheads="1"/>
          </p:cNvSpPr>
          <p:nvPr/>
        </p:nvSpPr>
        <p:spPr bwMode="auto">
          <a:xfrm>
            <a:off x="2088974" y="1890718"/>
            <a:ext cx="611098" cy="363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科里奥利力导致的偏转</a:t>
            </a:r>
          </a:p>
        </p:txBody>
      </p:sp>
      <p:pic>
        <p:nvPicPr>
          <p:cNvPr id="779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57" y="1345647"/>
            <a:ext cx="4242569" cy="469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4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Text Box 2"/>
          <p:cNvSpPr txBox="1">
            <a:spLocks noChangeArrowheads="1"/>
          </p:cNvSpPr>
          <p:nvPr/>
        </p:nvSpPr>
        <p:spPr bwMode="auto">
          <a:xfrm>
            <a:off x="3059707" y="5536236"/>
            <a:ext cx="3815502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地球上的科氏效应</a:t>
            </a:r>
          </a:p>
        </p:txBody>
      </p:sp>
      <p:pic>
        <p:nvPicPr>
          <p:cNvPr id="780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39452" y="1288048"/>
            <a:ext cx="8065096" cy="428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03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地球自转的证明：傅科摆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8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630" name="Picture 6" descr="sunmo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29" y="1517035"/>
            <a:ext cx="5322878" cy="431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4631" name="Text Box 7"/>
          <p:cNvSpPr txBox="1">
            <a:spLocks noChangeArrowheads="1"/>
          </p:cNvSpPr>
          <p:nvPr/>
        </p:nvSpPr>
        <p:spPr bwMode="auto">
          <a:xfrm>
            <a:off x="620932" y="2026986"/>
            <a:ext cx="3377197" cy="146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 typeface="Monotype Sorts" pitchFamily="2" charset="2"/>
              <a:buChar char="m"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海面上两个突起部分，分别出现在离月球最近和最远的地方。</a:t>
            </a:r>
          </a:p>
        </p:txBody>
      </p:sp>
      <p:sp>
        <p:nvSpPr>
          <p:cNvPr id="794632" name="Text Box 8"/>
          <p:cNvSpPr txBox="1">
            <a:spLocks noChangeArrowheads="1"/>
          </p:cNvSpPr>
          <p:nvPr/>
        </p:nvSpPr>
        <p:spPr bwMode="auto">
          <a:xfrm>
            <a:off x="620932" y="3556839"/>
            <a:ext cx="3250763" cy="10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 typeface="Monotype Sorts" pitchFamily="2" charset="2"/>
              <a:buChar char="m"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主要由月球引力和地球公转引起。</a:t>
            </a:r>
          </a:p>
        </p:txBody>
      </p:sp>
      <p:sp>
        <p:nvSpPr>
          <p:cNvPr id="794633" name="Text Box 9"/>
          <p:cNvSpPr txBox="1">
            <a:spLocks noChangeArrowheads="1"/>
          </p:cNvSpPr>
          <p:nvPr/>
        </p:nvSpPr>
        <p:spPr bwMode="auto">
          <a:xfrm>
            <a:off x="620932" y="4639958"/>
            <a:ext cx="4907051" cy="10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 typeface="Monotype Sorts" pitchFamily="2" charset="2"/>
              <a:buChar char="m"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太阳对海水的引力比月球的大</a:t>
            </a:r>
            <a:r>
              <a:rPr kumimoji="1" lang="en-US" altLang="zh-CN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180</a:t>
            </a: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  <a:sym typeface="Symbol" panose="05050102010706020507" pitchFamily="18" charset="2"/>
              </a:rPr>
              <a:t>倍，为什么</a:t>
            </a: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主要由月球引力引起？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9" name="矩形 8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04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潮汐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53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9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631" grpId="0"/>
      <p:bldP spid="794632" grpId="0" autoUpdateAnimBg="0"/>
      <p:bldP spid="79463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942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EDEA"/>
              </a:clrFrom>
              <a:clrTo>
                <a:srgbClr val="E4ED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808" y="1431340"/>
            <a:ext cx="4397099" cy="282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7943" name="Rectangle 7"/>
          <p:cNvSpPr>
            <a:spLocks noChangeArrowheads="1"/>
          </p:cNvSpPr>
          <p:nvPr/>
        </p:nvSpPr>
        <p:spPr bwMode="auto">
          <a:xfrm>
            <a:off x="557715" y="1325979"/>
            <a:ext cx="3505036" cy="163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地球自转引起的惯性离心力已包括在海水视重中，所以</a:t>
            </a:r>
            <a:r>
              <a:rPr kumimoji="1" lang="zh-CN" altLang="en-US" sz="2389" b="1">
                <a:solidFill>
                  <a:srgbClr val="99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只考虑在引力场中地球的平动</a:t>
            </a: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。</a:t>
            </a:r>
          </a:p>
        </p:txBody>
      </p:sp>
      <p:grpSp>
        <p:nvGrpSpPr>
          <p:cNvPr id="807953" name="Group 17"/>
          <p:cNvGrpSpPr>
            <a:grpSpLocks/>
          </p:cNvGrpSpPr>
          <p:nvPr/>
        </p:nvGrpSpPr>
        <p:grpSpPr bwMode="auto">
          <a:xfrm>
            <a:off x="557715" y="3046888"/>
            <a:ext cx="3505036" cy="1247484"/>
            <a:chOff x="397" y="1996"/>
            <a:chExt cx="2495" cy="888"/>
          </a:xfrm>
        </p:grpSpPr>
        <p:sp>
          <p:nvSpPr>
            <p:cNvPr id="807944" name="Rectangle 8"/>
            <p:cNvSpPr>
              <a:spLocks noChangeArrowheads="1"/>
            </p:cNvSpPr>
            <p:nvPr/>
          </p:nvSpPr>
          <p:spPr bwMode="auto">
            <a:xfrm>
              <a:off x="397" y="1996"/>
              <a:ext cx="2495" cy="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地球上每个质点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都会受到一个惯性力          ，加速度       由牛顿定律给出</a:t>
              </a:r>
            </a:p>
          </p:txBody>
        </p:sp>
        <p:pic>
          <p:nvPicPr>
            <p:cNvPr id="807945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087"/>
              <a:ext cx="218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46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" y="2313"/>
              <a:ext cx="549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4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" y="2586"/>
              <a:ext cx="333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0794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18" y="4512120"/>
            <a:ext cx="6030909" cy="816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07952" name="Group 16"/>
          <p:cNvGrpSpPr>
            <a:grpSpLocks/>
          </p:cNvGrpSpPr>
          <p:nvPr/>
        </p:nvGrpSpPr>
        <p:grpSpPr bwMode="auto">
          <a:xfrm>
            <a:off x="557716" y="5404189"/>
            <a:ext cx="7392184" cy="476236"/>
            <a:chOff x="397" y="3674"/>
            <a:chExt cx="5262" cy="339"/>
          </a:xfrm>
        </p:grpSpPr>
        <p:sp>
          <p:nvSpPr>
            <p:cNvPr id="807949" name="Rectangle 13"/>
            <p:cNvSpPr>
              <a:spLocks noChangeArrowheads="1"/>
            </p:cNvSpPr>
            <p:nvPr/>
          </p:nvSpPr>
          <p:spPr bwMode="auto">
            <a:xfrm>
              <a:off x="397" y="3674"/>
              <a:ext cx="526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其中，       为地球质量，       为月球质量。 </a:t>
              </a:r>
            </a:p>
          </p:txBody>
        </p:sp>
        <p:pic>
          <p:nvPicPr>
            <p:cNvPr id="807950" name="Picture 1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" y="3765"/>
              <a:ext cx="380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51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" y="3720"/>
              <a:ext cx="431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07954" name="Group 18"/>
          <p:cNvGrpSpPr>
            <a:grpSpLocks/>
          </p:cNvGrpSpPr>
          <p:nvPr/>
        </p:nvGrpSpPr>
        <p:grpSpPr bwMode="auto">
          <a:xfrm>
            <a:off x="557715" y="3046888"/>
            <a:ext cx="3505036" cy="1247484"/>
            <a:chOff x="397" y="1996"/>
            <a:chExt cx="2495" cy="888"/>
          </a:xfrm>
        </p:grpSpPr>
        <p:sp>
          <p:nvSpPr>
            <p:cNvPr id="807955" name="Rectangle 19"/>
            <p:cNvSpPr>
              <a:spLocks noChangeArrowheads="1"/>
            </p:cNvSpPr>
            <p:nvPr/>
          </p:nvSpPr>
          <p:spPr bwMode="auto">
            <a:xfrm>
              <a:off x="397" y="1996"/>
              <a:ext cx="2495" cy="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地球上每个质点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都会受到一个惯性力          ，加速度       由牛顿定律给出</a:t>
              </a:r>
            </a:p>
          </p:txBody>
        </p:sp>
        <p:pic>
          <p:nvPicPr>
            <p:cNvPr id="807956" name="Picture 2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087"/>
              <a:ext cx="218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57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" y="2313"/>
              <a:ext cx="549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58" name="Picture 2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" y="2586"/>
              <a:ext cx="333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07959" name="Picture 2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18" y="4512120"/>
            <a:ext cx="6030909" cy="816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07960" name="Group 24"/>
          <p:cNvGrpSpPr>
            <a:grpSpLocks/>
          </p:cNvGrpSpPr>
          <p:nvPr/>
        </p:nvGrpSpPr>
        <p:grpSpPr bwMode="auto">
          <a:xfrm>
            <a:off x="557716" y="5404189"/>
            <a:ext cx="7392184" cy="476236"/>
            <a:chOff x="397" y="3674"/>
            <a:chExt cx="5262" cy="339"/>
          </a:xfrm>
        </p:grpSpPr>
        <p:sp>
          <p:nvSpPr>
            <p:cNvPr id="807961" name="Rectangle 25"/>
            <p:cNvSpPr>
              <a:spLocks noChangeArrowheads="1"/>
            </p:cNvSpPr>
            <p:nvPr/>
          </p:nvSpPr>
          <p:spPr bwMode="auto">
            <a:xfrm>
              <a:off x="397" y="3674"/>
              <a:ext cx="526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其中，       为地球质量，       为月球质量。 </a:t>
              </a:r>
            </a:p>
          </p:txBody>
        </p:sp>
        <p:pic>
          <p:nvPicPr>
            <p:cNvPr id="807962" name="Picture 2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" y="3765"/>
              <a:ext cx="380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63" name="Picture 2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" y="3720"/>
              <a:ext cx="431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07964" name="Group 28"/>
          <p:cNvGrpSpPr>
            <a:grpSpLocks/>
          </p:cNvGrpSpPr>
          <p:nvPr/>
        </p:nvGrpSpPr>
        <p:grpSpPr bwMode="auto">
          <a:xfrm>
            <a:off x="557715" y="3046888"/>
            <a:ext cx="3505036" cy="1247484"/>
            <a:chOff x="397" y="1996"/>
            <a:chExt cx="2495" cy="888"/>
          </a:xfrm>
        </p:grpSpPr>
        <p:sp>
          <p:nvSpPr>
            <p:cNvPr id="807965" name="Rectangle 29"/>
            <p:cNvSpPr>
              <a:spLocks noChangeArrowheads="1"/>
            </p:cNvSpPr>
            <p:nvPr/>
          </p:nvSpPr>
          <p:spPr bwMode="auto">
            <a:xfrm>
              <a:off x="397" y="1996"/>
              <a:ext cx="2495" cy="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地球上每个质点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都会受到一个惯性力          ，加速度       由牛顿定律给出</a:t>
              </a:r>
            </a:p>
          </p:txBody>
        </p:sp>
        <p:pic>
          <p:nvPicPr>
            <p:cNvPr id="807966" name="Picture 3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087"/>
              <a:ext cx="218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67" name="Picture 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" y="2313"/>
              <a:ext cx="549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07968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" y="2586"/>
              <a:ext cx="333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07969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18" y="4512120"/>
            <a:ext cx="6030909" cy="816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1" name="组合 30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32" name="矩形 31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04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潮汐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91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7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7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7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4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4" name="Rectangle 4"/>
          <p:cNvSpPr>
            <a:spLocks noChangeArrowheads="1"/>
          </p:cNvSpPr>
          <p:nvPr/>
        </p:nvSpPr>
        <p:spPr bwMode="auto">
          <a:xfrm>
            <a:off x="557716" y="1325979"/>
            <a:ext cx="3950365" cy="163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只有在地心处，惯性力与地月引力正好抵消，其他地方不能抵消，产生一个净余力，称为引潮力。考虑海水质量   </a:t>
            </a:r>
          </a:p>
        </p:txBody>
      </p:sp>
      <p:pic>
        <p:nvPicPr>
          <p:cNvPr id="80896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EDEA"/>
              </a:clrFrom>
              <a:clrTo>
                <a:srgbClr val="E4ED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03" y="1390601"/>
            <a:ext cx="4078204" cy="262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896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40" y="3006149"/>
            <a:ext cx="306252" cy="25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08971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27" y="3429000"/>
            <a:ext cx="3313980" cy="61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08974" name="Group 14"/>
          <p:cNvGrpSpPr>
            <a:grpSpLocks/>
          </p:cNvGrpSpPr>
          <p:nvPr/>
        </p:nvGrpSpPr>
        <p:grpSpPr bwMode="auto">
          <a:xfrm>
            <a:off x="557716" y="1325979"/>
            <a:ext cx="3950365" cy="1930228"/>
            <a:chOff x="397" y="771"/>
            <a:chExt cx="2812" cy="1374"/>
          </a:xfrm>
        </p:grpSpPr>
        <p:sp>
          <p:nvSpPr>
            <p:cNvPr id="808972" name="Rectangle 12"/>
            <p:cNvSpPr>
              <a:spLocks noChangeArrowheads="1"/>
            </p:cNvSpPr>
            <p:nvPr/>
          </p:nvSpPr>
          <p:spPr bwMode="auto">
            <a:xfrm>
              <a:off x="397" y="771"/>
              <a:ext cx="2812" cy="1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只有在地心处，惯性力与地月引力正好抵消，其他地方不能抵消，产生一个净余力，称为引潮力。考虑海水质量   </a:t>
              </a:r>
            </a:p>
          </p:txBody>
        </p:sp>
        <p:pic>
          <p:nvPicPr>
            <p:cNvPr id="808973" name="Picture 1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" y="1967"/>
              <a:ext cx="218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08978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41" y="1390601"/>
            <a:ext cx="1927419" cy="25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08979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2" y="4333707"/>
            <a:ext cx="6199488" cy="68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08980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89" y="5213127"/>
            <a:ext cx="5858116" cy="67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4" name="矩形 13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04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潮汐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5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03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EDEA"/>
              </a:clrFrom>
              <a:clrTo>
                <a:srgbClr val="E4ED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03" y="1390601"/>
            <a:ext cx="4078204" cy="262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204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83" y="1772713"/>
            <a:ext cx="2577852" cy="62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12054" name="Group 22"/>
          <p:cNvGrpSpPr>
            <a:grpSpLocks/>
          </p:cNvGrpSpPr>
          <p:nvPr/>
        </p:nvGrpSpPr>
        <p:grpSpPr bwMode="auto">
          <a:xfrm>
            <a:off x="366659" y="4322469"/>
            <a:ext cx="4078204" cy="476236"/>
            <a:chOff x="306" y="1452"/>
            <a:chExt cx="2903" cy="339"/>
          </a:xfrm>
        </p:grpSpPr>
        <p:sp>
          <p:nvSpPr>
            <p:cNvPr id="812039" name="Rectangle 7"/>
            <p:cNvSpPr>
              <a:spLocks noChangeArrowheads="1"/>
            </p:cNvSpPr>
            <p:nvPr/>
          </p:nvSpPr>
          <p:spPr bwMode="auto">
            <a:xfrm>
              <a:off x="306" y="1452"/>
              <a:ext cx="2903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近月点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A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引潮力沿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轴正方向</a:t>
              </a:r>
            </a:p>
          </p:txBody>
        </p:sp>
        <p:pic>
          <p:nvPicPr>
            <p:cNvPr id="812044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" y="1542"/>
              <a:ext cx="224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12053" name="Group 21"/>
          <p:cNvGrpSpPr>
            <a:grpSpLocks/>
          </p:cNvGrpSpPr>
          <p:nvPr/>
        </p:nvGrpSpPr>
        <p:grpSpPr bwMode="auto">
          <a:xfrm>
            <a:off x="4446269" y="4321067"/>
            <a:ext cx="4142826" cy="476236"/>
            <a:chOff x="306" y="2359"/>
            <a:chExt cx="2949" cy="339"/>
          </a:xfrm>
        </p:grpSpPr>
        <p:sp>
          <p:nvSpPr>
            <p:cNvPr id="812045" name="Rectangle 13"/>
            <p:cNvSpPr>
              <a:spLocks noChangeArrowheads="1"/>
            </p:cNvSpPr>
            <p:nvPr/>
          </p:nvSpPr>
          <p:spPr bwMode="auto">
            <a:xfrm>
              <a:off x="306" y="2359"/>
              <a:ext cx="2949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4F4F4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662" tIns="44330" rIns="88662" bIns="44330">
              <a:spAutoFit/>
            </a:bodyPr>
            <a:lstStyle>
              <a:lvl1pPr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501650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00171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503363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03425" algn="l" defTabSz="1001713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4606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178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3750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32225" defTabSz="10017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just" eaLnBrk="1" hangingPunct="1">
                <a:lnSpc>
                  <a:spcPct val="105000"/>
                </a:lnSpc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远月点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B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引潮力沿</a:t>
              </a:r>
              <a:r>
                <a:rPr kumimoji="1" lang="en-US" altLang="zh-CN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     </a:t>
              </a:r>
              <a:r>
                <a:rPr kumimoji="1" lang="zh-CN" altLang="en-US" sz="2389" b="1">
                  <a:solidFill>
                    <a:srgbClr val="000000"/>
                  </a:solidFill>
                  <a:latin typeface="Times New Roman" panose="02020603050405020304" pitchFamily="18" charset="0"/>
                  <a:ea typeface="华文细黑" panose="02010600040101010101" pitchFamily="2" charset="-122"/>
                </a:rPr>
                <a:t>轴负方向</a:t>
              </a:r>
            </a:p>
          </p:txBody>
        </p:sp>
        <p:pic>
          <p:nvPicPr>
            <p:cNvPr id="812046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" y="2437"/>
              <a:ext cx="224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12048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40" y="4958854"/>
            <a:ext cx="2160619" cy="62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2049" name="Picture 1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49" y="4958854"/>
            <a:ext cx="2170453" cy="62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2057" name="Picture 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67" y="2874095"/>
            <a:ext cx="2627021" cy="61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5" name="矩形 14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04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潮汐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5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65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2270" y="1530007"/>
            <a:ext cx="1858963" cy="676275"/>
          </a:xfrm>
          <a:noFill/>
          <a:ln/>
        </p:spPr>
      </p:pic>
      <p:sp>
        <p:nvSpPr>
          <p:cNvPr id="710659" name="Text Box 3"/>
          <p:cNvSpPr txBox="1">
            <a:spLocks noChangeArrowheads="1"/>
          </p:cNvSpPr>
          <p:nvPr/>
        </p:nvSpPr>
        <p:spPr bwMode="auto">
          <a:xfrm>
            <a:off x="684150" y="2558010"/>
            <a:ext cx="7993449" cy="333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655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几点说明</a:t>
            </a:r>
          </a:p>
          <a:p>
            <a:pPr eaLnBrk="1" hangingPunct="1">
              <a:lnSpc>
                <a:spcPct val="135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655" b="1">
                <a:solidFill>
                  <a:srgbClr val="0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惯性力</a:t>
            </a:r>
            <a:r>
              <a:rPr kumimoji="1" lang="zh-CN" altLang="en-US" sz="2655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只在非惯性系内</a:t>
            </a: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才存在</a:t>
            </a:r>
          </a:p>
          <a:p>
            <a:pPr eaLnBrk="1" hangingPunct="1">
              <a:lnSpc>
                <a:spcPct val="135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 惯性力是</a:t>
            </a:r>
            <a:r>
              <a:rPr kumimoji="1" lang="zh-CN" altLang="en-US" sz="2655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力的概念</a:t>
            </a: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在非惯性系内的</a:t>
            </a:r>
            <a:r>
              <a:rPr kumimoji="1" lang="zh-CN" altLang="en-US" sz="2655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推广</a:t>
            </a:r>
          </a:p>
          <a:p>
            <a:pPr eaLnBrk="1" hangingPunct="1">
              <a:lnSpc>
                <a:spcPct val="135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kumimoji="1" lang="zh-CN" altLang="en-US" sz="2655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只要在非惯性系内研究问题，质点即受惯性力，与质点是否跟随非惯性系运动无关</a:t>
            </a:r>
          </a:p>
          <a:p>
            <a:pPr eaLnBrk="1" hangingPunct="1">
              <a:lnSpc>
                <a:spcPct val="135000"/>
              </a:lnSpc>
              <a:buClr>
                <a:srgbClr val="FF3300"/>
              </a:buClr>
              <a:buSzTx/>
              <a:buFont typeface="Wingdings" panose="05000000000000000000" pitchFamily="2" charset="2"/>
              <a:buChar char="Ø"/>
            </a:pP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 惯性力的</a:t>
            </a:r>
            <a:r>
              <a:rPr kumimoji="1" lang="zh-CN" altLang="en-US" sz="2655" b="1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动力学效果</a:t>
            </a:r>
            <a:r>
              <a:rPr kumimoji="1" lang="zh-CN" altLang="en-US" sz="2655" b="1">
                <a:latin typeface="华文细黑" panose="02010600040101010101" pitchFamily="2" charset="-122"/>
                <a:ea typeface="华文细黑" panose="02010600040101010101" pitchFamily="2" charset="-122"/>
              </a:rPr>
              <a:t>可以测量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37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60" name="Rectangle 4"/>
          <p:cNvSpPr>
            <a:spLocks noChangeArrowheads="1"/>
          </p:cNvSpPr>
          <p:nvPr/>
        </p:nvSpPr>
        <p:spPr bwMode="auto">
          <a:xfrm>
            <a:off x="620932" y="1453817"/>
            <a:ext cx="6244444" cy="47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太阳对地球的引力也是潮汐的成因之一。</a:t>
            </a:r>
            <a:endParaRPr kumimoji="1" lang="en-US" altLang="zh-CN" sz="2389" b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813061" name="Rectangle 5"/>
          <p:cNvSpPr>
            <a:spLocks noChangeArrowheads="1"/>
          </p:cNvSpPr>
          <p:nvPr/>
        </p:nvSpPr>
        <p:spPr bwMode="auto">
          <a:xfrm>
            <a:off x="620932" y="4117364"/>
            <a:ext cx="7520024" cy="47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但太阳引起的潮汐力与月亮引起的潮汐力之比为</a:t>
            </a:r>
            <a:endParaRPr kumimoji="1" lang="en-US" altLang="zh-CN" sz="2389" b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813062" name="Rectangle 6"/>
          <p:cNvSpPr>
            <a:spLocks noChangeArrowheads="1"/>
          </p:cNvSpPr>
          <p:nvPr/>
        </p:nvSpPr>
        <p:spPr bwMode="auto">
          <a:xfrm>
            <a:off x="620933" y="2218042"/>
            <a:ext cx="7583240" cy="47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lnSpc>
                <a:spcPct val="105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389" b="1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太阳对地球的引力远比月亮对地球的引力大</a:t>
            </a:r>
            <a:endParaRPr kumimoji="1" lang="en-US" altLang="zh-CN" sz="2389" b="1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pic>
        <p:nvPicPr>
          <p:cNvPr id="81306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81" y="2854428"/>
            <a:ext cx="3788811" cy="100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306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02" y="4818372"/>
            <a:ext cx="3793025" cy="100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9" name="矩形 8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04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潮汐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  <p:bldP spid="81306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087" name="Picture 7" descr="page0_blog_entry33-tides_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5" y="1390601"/>
            <a:ext cx="4651372" cy="45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4090" name="Rectangle 10"/>
          <p:cNvSpPr>
            <a:spLocks noChangeArrowheads="1"/>
          </p:cNvSpPr>
          <p:nvPr/>
        </p:nvSpPr>
        <p:spPr bwMode="auto">
          <a:xfrm>
            <a:off x="5272305" y="1390601"/>
            <a:ext cx="3569658" cy="4584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 typeface="Monotype Sorts" pitchFamily="2" charset="2"/>
              <a:buNone/>
            </a:pPr>
            <a:r>
              <a:rPr kumimoji="1" lang="zh-CN" altLang="en-US" sz="2124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       当农历初一、十五左右，太阳、月亮和地球位于同一直线上时，即望月和朔月时，太阳和月亮产生的引潮力在同一方向，因此引起大潮，而农历初八、二十三左右，太阳、地球、月亮成直角方位时，即上弦月和下弦月时，太阳引潮力和月亮引潮力在互相垂直的方向，从而引起小潮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6" name="矩形 5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04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潮汐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9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9" descr="Untitled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" y="1564444"/>
            <a:ext cx="9143476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 bwMode="auto">
          <a:xfrm>
            <a:off x="3154601" y="2121016"/>
            <a:ext cx="5563610" cy="1783610"/>
          </a:xfrm>
          <a:prstGeom prst="rect">
            <a:avLst/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76812" y="2248791"/>
            <a:ext cx="4519189" cy="1523013"/>
            <a:chOff x="3941648" y="1821295"/>
            <a:chExt cx="4519189" cy="1523013"/>
          </a:xfrm>
        </p:grpSpPr>
        <p:sp>
          <p:nvSpPr>
            <p:cNvPr id="5" name="文本框 4"/>
            <p:cNvSpPr txBox="1"/>
            <p:nvPr/>
          </p:nvSpPr>
          <p:spPr>
            <a:xfrm>
              <a:off x="3941648" y="2882643"/>
              <a:ext cx="4519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力学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2015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60405" y="1821295"/>
              <a:ext cx="3500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The End</a:t>
              </a:r>
              <a:r>
                <a:rPr lang="zh-CN" altLang="en-US" sz="6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！</a:t>
              </a:r>
              <a:endPara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077242" y="2791273"/>
              <a:ext cx="4248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4451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Text Box 2"/>
          <p:cNvSpPr txBox="1">
            <a:spLocks noChangeArrowheads="1"/>
          </p:cNvSpPr>
          <p:nvPr/>
        </p:nvSpPr>
        <p:spPr bwMode="auto">
          <a:xfrm>
            <a:off x="748772" y="1455223"/>
            <a:ext cx="5106535" cy="51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743" b="1">
                <a:solidFill>
                  <a:srgbClr val="FF33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思考：惯性力是真是假？</a:t>
            </a:r>
            <a:endParaRPr kumimoji="1" lang="zh-CN" altLang="en-US" sz="2301">
              <a:solidFill>
                <a:srgbClr val="FF3300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11683" name="Text Box 3"/>
          <p:cNvSpPr txBox="1">
            <a:spLocks noChangeArrowheads="1"/>
          </p:cNvSpPr>
          <p:nvPr/>
        </p:nvSpPr>
        <p:spPr bwMode="auto">
          <a:xfrm>
            <a:off x="611099" y="2026986"/>
            <a:ext cx="7921803" cy="221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30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在导出非惯性系中运动定律的形式表示的过程中，不时冠以虚拟力或假想力之定语于惯性力，以与真实作用力相区别，那是为了免除初学时概念上的混淆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其实，惯性力所产生的物理后果是真实的，惯性力也可以由测力器测出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  <a:r>
              <a:rPr kumimoji="1" lang="zh-CN" altLang="en-US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过分强调惯性力的假想性，这在物理思想上是要被质疑的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</a:p>
        </p:txBody>
      </p:sp>
      <p:sp>
        <p:nvSpPr>
          <p:cNvPr id="711684" name="Text Box 4"/>
          <p:cNvSpPr txBox="1">
            <a:spLocks noChangeArrowheads="1"/>
          </p:cNvSpPr>
          <p:nvPr/>
        </p:nvSpPr>
        <p:spPr bwMode="auto">
          <a:xfrm>
            <a:off x="754391" y="4423615"/>
            <a:ext cx="7778511" cy="1364106"/>
          </a:xfrm>
          <a:prstGeom prst="rect">
            <a:avLst/>
          </a:prstGeom>
          <a:noFill/>
          <a:ln w="9525">
            <a:solidFill>
              <a:srgbClr val="FF99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</a:t>
            </a:r>
            <a:r>
              <a:rPr kumimoji="1" lang="zh-CN" altLang="en-US" sz="2301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爱因斯坦于</a:t>
            </a:r>
            <a:r>
              <a:rPr kumimoji="1" lang="en-US" altLang="zh-CN" sz="2301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1915</a:t>
            </a:r>
            <a:r>
              <a:rPr kumimoji="1" lang="zh-CN" altLang="en-US" sz="2301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年创立了广义相对论的理论基础，其基本原理之一 </a:t>
            </a:r>
            <a:r>
              <a:rPr kumimoji="1" lang="en-US" altLang="zh-CN" sz="2301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 </a:t>
            </a:r>
            <a:r>
              <a:rPr kumimoji="1" lang="zh-CN" altLang="en-US" sz="2301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等效原理，最初表述是，引力与惯性力实际上是等效的</a:t>
            </a:r>
            <a:r>
              <a:rPr kumimoji="1" lang="en-US" altLang="zh-CN" sz="2301" b="1">
                <a:solidFill>
                  <a:srgbClr val="0000CC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.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7" name="矩形 6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2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/>
      <p:bldP spid="711684" grpId="0" animBg="1" autoUpdateAnimBg="0"/>
      <p:bldP spid="71168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Text Box 2"/>
          <p:cNvSpPr txBox="1">
            <a:spLocks noChangeArrowheads="1"/>
          </p:cNvSpPr>
          <p:nvPr/>
        </p:nvSpPr>
        <p:spPr bwMode="auto">
          <a:xfrm>
            <a:off x="5452123" y="2087394"/>
            <a:ext cx="2538676" cy="797668"/>
          </a:xfrm>
          <a:prstGeom prst="rect">
            <a:avLst/>
          </a:prstGeom>
          <a:noFill/>
          <a:ln w="12700">
            <a:solidFill>
              <a:srgbClr val="80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kumimoji="1" lang="zh-CN" altLang="en-US" sz="2301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飞机急速爬高时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飞行员的黑晕现象</a:t>
            </a:r>
          </a:p>
        </p:txBody>
      </p:sp>
      <p:sp>
        <p:nvSpPr>
          <p:cNvPr id="712707" name="Text Box 3"/>
          <p:cNvSpPr txBox="1">
            <a:spLocks noChangeArrowheads="1"/>
          </p:cNvSpPr>
          <p:nvPr/>
        </p:nvSpPr>
        <p:spPr bwMode="auto">
          <a:xfrm>
            <a:off x="1948491" y="5512355"/>
            <a:ext cx="2123499" cy="44359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latin typeface="Times New Roman" panose="02020603050405020304" pitchFamily="18" charset="0"/>
                <a:ea typeface="宋体" panose="02010600030101010101" pitchFamily="2" charset="-122"/>
              </a:rPr>
              <a:t>爬升时：</a:t>
            </a:r>
            <a:r>
              <a:rPr kumimoji="1" lang="en-US" altLang="zh-CN" sz="2301" b="1" i="1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kumimoji="1" lang="en-US" altLang="zh-CN" sz="2301" b="1">
                <a:latin typeface="Times New Roman" panose="02020603050405020304" pitchFamily="18" charset="0"/>
                <a:ea typeface="宋体" panose="02010600030101010101" pitchFamily="2" charset="-122"/>
              </a:rPr>
              <a:t>&gt; 5</a:t>
            </a:r>
            <a:r>
              <a:rPr kumimoji="1" lang="en-US" altLang="zh-CN" sz="2301" b="1" i="1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kumimoji="1" lang="en-US" altLang="zh-CN" sz="2301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2708" name="Text Box 4"/>
          <p:cNvSpPr txBox="1">
            <a:spLocks noChangeArrowheads="1"/>
          </p:cNvSpPr>
          <p:nvPr/>
        </p:nvSpPr>
        <p:spPr bwMode="auto">
          <a:xfrm>
            <a:off x="5290567" y="3188776"/>
            <a:ext cx="3141405" cy="7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惯性参考系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地球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非惯性参考系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飞机</a:t>
            </a:r>
          </a:p>
        </p:txBody>
      </p:sp>
      <p:sp>
        <p:nvSpPr>
          <p:cNvPr id="712709" name="Text Box 5"/>
          <p:cNvSpPr txBox="1">
            <a:spLocks noChangeArrowheads="1"/>
          </p:cNvSpPr>
          <p:nvPr/>
        </p:nvSpPr>
        <p:spPr bwMode="auto">
          <a:xfrm>
            <a:off x="5290568" y="4058361"/>
            <a:ext cx="2548294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动点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血流质点</a:t>
            </a:r>
          </a:p>
        </p:txBody>
      </p:sp>
      <p:sp>
        <p:nvSpPr>
          <p:cNvPr id="712710" name="Text Box 6"/>
          <p:cNvSpPr txBox="1">
            <a:spLocks noChangeArrowheads="1"/>
          </p:cNvSpPr>
          <p:nvPr/>
        </p:nvSpPr>
        <p:spPr bwMode="auto">
          <a:xfrm>
            <a:off x="5362214" y="4484023"/>
            <a:ext cx="3384221" cy="1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牵连惯性力向下，从心脏流向头部的血流受阻，造成大脑缺血，形成</a:t>
            </a:r>
            <a:r>
              <a:rPr kumimoji="1" lang="zh-CN" altLang="en-US" sz="2301" b="1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黑晕现象</a:t>
            </a:r>
            <a:r>
              <a:rPr kumimoji="1" lang="zh-CN" altLang="en-US" sz="2301" b="1" i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．</a:t>
            </a:r>
          </a:p>
        </p:txBody>
      </p:sp>
      <p:sp>
        <p:nvSpPr>
          <p:cNvPr id="712711" name="Text Box 7"/>
          <p:cNvSpPr txBox="1">
            <a:spLocks noChangeArrowheads="1"/>
          </p:cNvSpPr>
          <p:nvPr/>
        </p:nvSpPr>
        <p:spPr bwMode="auto">
          <a:xfrm>
            <a:off x="2195741" y="1439769"/>
            <a:ext cx="3836307" cy="47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478" b="1">
                <a:solidFill>
                  <a:srgbClr val="0033CC"/>
                </a:solidFill>
                <a:latin typeface="Times New Roman" panose="02020603050405020304" pitchFamily="18" charset="0"/>
              </a:rPr>
              <a:t>  飞行员的黑晕与红视现象</a:t>
            </a:r>
          </a:p>
        </p:txBody>
      </p:sp>
      <p:pic>
        <p:nvPicPr>
          <p:cNvPr id="7127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1705" y="2026985"/>
            <a:ext cx="5258256" cy="346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1" name="矩形 10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1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1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1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1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1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1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06" grpId="0" animBg="1" autoUpdateAnimBg="0"/>
      <p:bldP spid="712707" grpId="0" animBg="1" autoUpdateAnimBg="0"/>
      <p:bldP spid="712708" grpId="0" autoUpdateAnimBg="0"/>
      <p:bldP spid="712709" grpId="0" autoUpdateAnimBg="0"/>
      <p:bldP spid="712710" grpId="0" autoUpdateAnimBg="0"/>
      <p:bldP spid="7127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Text Box 2"/>
          <p:cNvSpPr txBox="1">
            <a:spLocks noChangeArrowheads="1"/>
          </p:cNvSpPr>
          <p:nvPr/>
        </p:nvSpPr>
        <p:spPr bwMode="auto">
          <a:xfrm>
            <a:off x="2074925" y="5524997"/>
            <a:ext cx="2123499" cy="44359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latin typeface="Times New Roman" panose="02020603050405020304" pitchFamily="18" charset="0"/>
                <a:ea typeface="宋体" panose="02010600030101010101" pitchFamily="2" charset="-122"/>
              </a:rPr>
              <a:t>俯冲时：</a:t>
            </a:r>
            <a:r>
              <a:rPr kumimoji="1" lang="en-US" altLang="zh-CN" sz="2301" b="1">
                <a:latin typeface="Times New Roman" panose="02020603050405020304" pitchFamily="18" charset="0"/>
                <a:ea typeface="宋体" panose="02010600030101010101" pitchFamily="2" charset="-122"/>
              </a:rPr>
              <a:t>a &gt; 2g</a:t>
            </a:r>
          </a:p>
        </p:txBody>
      </p:sp>
      <p:sp>
        <p:nvSpPr>
          <p:cNvPr id="713731" name="Text Box 3"/>
          <p:cNvSpPr txBox="1">
            <a:spLocks noChangeArrowheads="1"/>
          </p:cNvSpPr>
          <p:nvPr/>
        </p:nvSpPr>
        <p:spPr bwMode="auto">
          <a:xfrm>
            <a:off x="5380476" y="2093013"/>
            <a:ext cx="2538676" cy="797668"/>
          </a:xfrm>
          <a:prstGeom prst="rect">
            <a:avLst/>
          </a:prstGeom>
          <a:noFill/>
          <a:ln w="12700" algn="ctr">
            <a:solidFill>
              <a:srgbClr val="80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飞机急速俯冲时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飞行员的红视现象</a:t>
            </a:r>
          </a:p>
        </p:txBody>
      </p:sp>
      <p:sp>
        <p:nvSpPr>
          <p:cNvPr id="713732" name="Text Box 4"/>
          <p:cNvSpPr txBox="1">
            <a:spLocks noChangeArrowheads="1"/>
          </p:cNvSpPr>
          <p:nvPr/>
        </p:nvSpPr>
        <p:spPr bwMode="auto">
          <a:xfrm>
            <a:off x="5075630" y="4453117"/>
            <a:ext cx="3457272" cy="1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牵连惯性力向上，使血流自下而上加速流动，造成大脑充血，形成</a:t>
            </a:r>
            <a:r>
              <a:rPr kumimoji="1" lang="zh-CN" altLang="en-US" sz="2301" b="1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红视现象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．</a:t>
            </a:r>
          </a:p>
        </p:txBody>
      </p:sp>
      <p:sp>
        <p:nvSpPr>
          <p:cNvPr id="713733" name="Text Box 5"/>
          <p:cNvSpPr txBox="1">
            <a:spLocks noChangeArrowheads="1"/>
          </p:cNvSpPr>
          <p:nvPr/>
        </p:nvSpPr>
        <p:spPr bwMode="auto">
          <a:xfrm>
            <a:off x="2340437" y="1376552"/>
            <a:ext cx="3836307" cy="47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478" b="1">
                <a:solidFill>
                  <a:srgbClr val="0033CC"/>
                </a:solidFill>
                <a:latin typeface="Times New Roman" panose="02020603050405020304" pitchFamily="18" charset="0"/>
              </a:rPr>
              <a:t>  飞行员的黑晕与红视现象</a:t>
            </a:r>
          </a:p>
        </p:txBody>
      </p:sp>
      <p:sp>
        <p:nvSpPr>
          <p:cNvPr id="713734" name="Text Box 6"/>
          <p:cNvSpPr txBox="1">
            <a:spLocks noChangeArrowheads="1"/>
          </p:cNvSpPr>
          <p:nvPr/>
        </p:nvSpPr>
        <p:spPr bwMode="auto">
          <a:xfrm>
            <a:off x="5003983" y="3114320"/>
            <a:ext cx="3141405" cy="79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惯性参考系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地球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非惯性参考系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飞机</a:t>
            </a:r>
          </a:p>
        </p:txBody>
      </p:sp>
      <p:sp>
        <p:nvSpPr>
          <p:cNvPr id="713735" name="Text Box 7"/>
          <p:cNvSpPr txBox="1">
            <a:spLocks noChangeArrowheads="1"/>
          </p:cNvSpPr>
          <p:nvPr/>
        </p:nvSpPr>
        <p:spPr bwMode="auto">
          <a:xfrm>
            <a:off x="5003984" y="3919284"/>
            <a:ext cx="2548294" cy="44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662" tIns="44330" rIns="88662" bIns="44330">
            <a:spAutoFit/>
          </a:bodyPr>
          <a:lstStyle>
            <a:lvl1pPr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501650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0171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03363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03425" algn="l" defTabSz="10017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06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78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750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32225" defTabSz="1001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动点</a:t>
            </a:r>
            <a:r>
              <a:rPr kumimoji="1" lang="en-US" altLang="zh-CN" sz="2301" b="1">
                <a:solidFill>
                  <a:srgbClr val="00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——</a:t>
            </a:r>
            <a:r>
              <a:rPr kumimoji="1" lang="zh-CN" altLang="en-US" sz="2301" b="1">
                <a:solidFill>
                  <a:srgbClr val="0000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血流质点</a:t>
            </a:r>
          </a:p>
        </p:txBody>
      </p:sp>
      <p:pic>
        <p:nvPicPr>
          <p:cNvPr id="71373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39453" y="2133753"/>
            <a:ext cx="4824166" cy="343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A06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0" y="336550"/>
            <a:ext cx="7768281" cy="648000"/>
            <a:chOff x="0" y="336550"/>
            <a:chExt cx="7768281" cy="648000"/>
          </a:xfrm>
        </p:grpSpPr>
        <p:sp>
          <p:nvSpPr>
            <p:cNvPr id="11" name="矩形 10"/>
            <p:cNvSpPr/>
            <p:nvPr/>
          </p:nvSpPr>
          <p:spPr bwMode="auto">
            <a:xfrm>
              <a:off x="0" y="336550"/>
              <a:ext cx="648000" cy="648000"/>
            </a:xfrm>
            <a:prstGeom prst="rect">
              <a:avLst/>
            </a:prstGeom>
            <a:solidFill>
              <a:srgbClr val="0E4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000" b="1" dirty="0" smtClean="0">
                  <a:solidFill>
                    <a:schemeClr val="bg1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01</a:t>
              </a:r>
              <a:endParaRPr lang="zh-CN" altLang="en-US" sz="3000" b="1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43260" y="336550"/>
              <a:ext cx="7125021" cy="64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3200" dirty="0">
                  <a:solidFill>
                    <a:srgbClr val="0E4394"/>
                  </a:solidFill>
                  <a:latin typeface="方正粗宋简体" panose="03000509000000000000" pitchFamily="65" charset="-122"/>
                  <a:ea typeface="方正粗宋简体" panose="03000509000000000000" pitchFamily="65" charset="-122"/>
                </a:rPr>
                <a:t>平动加速参考系中的惯性力</a:t>
              </a:r>
              <a:endParaRPr lang="zh-CN" altLang="en-US" sz="3200" dirty="0">
                <a:solidFill>
                  <a:srgbClr val="0E4394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4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1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1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1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71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1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71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0" grpId="0" animBg="1" autoUpdateAnimBg="0"/>
      <p:bldP spid="713731" grpId="0" animBg="1" autoUpdateAnimBg="0"/>
      <p:bldP spid="713732" grpId="0" autoUpdateAnimBg="0"/>
      <p:bldP spid="713733" grpId="0"/>
      <p:bldP spid="713734" grpId="0" autoUpdateAnimBg="0"/>
      <p:bldP spid="713735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44d353b31b961f5c5d9325729d7a45176780"/>
</p:tagLst>
</file>

<file path=ppt/theme/theme1.xml><?xml version="1.0" encoding="utf-8"?>
<a:theme xmlns:a="http://schemas.openxmlformats.org/drawingml/2006/main" name="Office 主题">
  <a:themeElements>
    <a:clrScheme name="cjy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E4394"/>
      </a:accent1>
      <a:accent2>
        <a:srgbClr val="1466E0"/>
      </a:accent2>
      <a:accent3>
        <a:srgbClr val="948B0D"/>
      </a:accent3>
      <a:accent4>
        <a:srgbClr val="E0E0E0"/>
      </a:accent4>
      <a:accent5>
        <a:srgbClr val="6B6B6B"/>
      </a:accent5>
      <a:accent6>
        <a:srgbClr val="949494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lnSpc>
            <a:spcPct val="125000"/>
          </a:lnSpc>
          <a:defRPr sz="2400" dirty="0">
            <a:solidFill>
              <a:srgbClr val="0E4394"/>
            </a:solidFill>
            <a:latin typeface="方正粗宋简体" panose="03000509000000000000" pitchFamily="65" charset="-122"/>
            <a:ea typeface="方正粗宋简体" panose="03000509000000000000" pitchFamily="65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3747</TotalTime>
  <Words>2873</Words>
  <Application>Microsoft Office PowerPoint</Application>
  <PresentationFormat>全屏显示(4:3)</PresentationFormat>
  <Paragraphs>373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8" baseType="lpstr">
      <vt:lpstr>Arial</vt:lpstr>
      <vt:lpstr>黑体</vt:lpstr>
      <vt:lpstr>Times New Roman</vt:lpstr>
      <vt:lpstr>Monotype Sorts</vt:lpstr>
      <vt:lpstr>Wingdings</vt:lpstr>
      <vt:lpstr>华文新魏</vt:lpstr>
      <vt:lpstr>华文中宋</vt:lpstr>
      <vt:lpstr>华文细黑</vt:lpstr>
      <vt:lpstr>Symbol</vt:lpstr>
      <vt:lpstr>楷体_GB2312</vt:lpstr>
      <vt:lpstr>Calibri</vt:lpstr>
      <vt:lpstr>Arial Black</vt:lpstr>
      <vt:lpstr>宋体</vt:lpstr>
      <vt:lpstr>方正粗宋简体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愛</dc:creator>
  <cp:lastModifiedBy>Windows</cp:lastModifiedBy>
  <cp:revision>364</cp:revision>
  <cp:lastPrinted>2015-07-16T13:29:27Z</cp:lastPrinted>
  <dcterms:created xsi:type="dcterms:W3CDTF">2015-03-31T19:26:45Z</dcterms:created>
  <dcterms:modified xsi:type="dcterms:W3CDTF">2015-10-22T04:36:11Z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966697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D6.2.10</vt:lpwstr>
  </property>
</Properties>
</file>